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305" r:id="rId2"/>
    <p:sldId id="424" r:id="rId3"/>
    <p:sldId id="345" r:id="rId4"/>
    <p:sldId id="308" r:id="rId5"/>
    <p:sldId id="356" r:id="rId6"/>
    <p:sldId id="360" r:id="rId7"/>
    <p:sldId id="362" r:id="rId8"/>
    <p:sldId id="363" r:id="rId9"/>
    <p:sldId id="365" r:id="rId10"/>
    <p:sldId id="366" r:id="rId11"/>
    <p:sldId id="367" r:id="rId12"/>
    <p:sldId id="369" r:id="rId13"/>
    <p:sldId id="370" r:id="rId14"/>
    <p:sldId id="371" r:id="rId15"/>
    <p:sldId id="372" r:id="rId16"/>
    <p:sldId id="373" r:id="rId17"/>
    <p:sldId id="374" r:id="rId18"/>
    <p:sldId id="364" r:id="rId19"/>
    <p:sldId id="388" r:id="rId20"/>
    <p:sldId id="379" r:id="rId21"/>
    <p:sldId id="378" r:id="rId22"/>
    <p:sldId id="380" r:id="rId23"/>
    <p:sldId id="381" r:id="rId24"/>
    <p:sldId id="382" r:id="rId25"/>
    <p:sldId id="383" r:id="rId26"/>
    <p:sldId id="384" r:id="rId27"/>
    <p:sldId id="385" r:id="rId28"/>
    <p:sldId id="386" r:id="rId29"/>
    <p:sldId id="387" r:id="rId30"/>
    <p:sldId id="389" r:id="rId31"/>
    <p:sldId id="390" r:id="rId32"/>
    <p:sldId id="391" r:id="rId33"/>
    <p:sldId id="392" r:id="rId34"/>
    <p:sldId id="393" r:id="rId35"/>
    <p:sldId id="394" r:id="rId36"/>
    <p:sldId id="395" r:id="rId37"/>
    <p:sldId id="396" r:id="rId38"/>
    <p:sldId id="397" r:id="rId39"/>
    <p:sldId id="398" r:id="rId40"/>
    <p:sldId id="399" r:id="rId41"/>
    <p:sldId id="400" r:id="rId42"/>
    <p:sldId id="401" r:id="rId43"/>
    <p:sldId id="402" r:id="rId44"/>
    <p:sldId id="418" r:id="rId45"/>
    <p:sldId id="404" r:id="rId46"/>
    <p:sldId id="405" r:id="rId47"/>
    <p:sldId id="406" r:id="rId48"/>
    <p:sldId id="407" r:id="rId49"/>
    <p:sldId id="408" r:id="rId50"/>
    <p:sldId id="409" r:id="rId51"/>
    <p:sldId id="410" r:id="rId52"/>
    <p:sldId id="411" r:id="rId53"/>
    <p:sldId id="412" r:id="rId54"/>
    <p:sldId id="413" r:id="rId55"/>
    <p:sldId id="414" r:id="rId56"/>
    <p:sldId id="419" r:id="rId57"/>
    <p:sldId id="420" r:id="rId58"/>
    <p:sldId id="421" r:id="rId59"/>
    <p:sldId id="422" r:id="rId60"/>
    <p:sldId id="34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09"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t Young" initials="KY" lastIdx="22" clrIdx="0">
    <p:extLst>
      <p:ext uri="{19B8F6BF-5375-455C-9EA6-DF929625EA0E}">
        <p15:presenceInfo xmlns:p15="http://schemas.microsoft.com/office/powerpoint/2012/main" userId="S::kurt.young@wearefutures.com::de2a2d84-b8bc-425a-8837-7ae7442de6ee" providerId="AD"/>
      </p:ext>
    </p:extLst>
  </p:cmAuthor>
  <p:cmAuthor id="2" name="Gemma Quickfall" initials="GQ" lastIdx="5" clrIdx="1">
    <p:extLst>
      <p:ext uri="{19B8F6BF-5375-455C-9EA6-DF929625EA0E}">
        <p15:presenceInfo xmlns:p15="http://schemas.microsoft.com/office/powerpoint/2012/main" userId="Gemma Quickfall" providerId="None"/>
      </p:ext>
    </p:extLst>
  </p:cmAuthor>
  <p:cmAuthor id="3" name="Catharine Slade" initials="CS" lastIdx="83" clrIdx="2">
    <p:extLst>
      <p:ext uri="{19B8F6BF-5375-455C-9EA6-DF929625EA0E}">
        <p15:presenceInfo xmlns:p15="http://schemas.microsoft.com/office/powerpoint/2012/main" userId="S::catharine.slade@wearefutures.com::24319ff6-7904-4490-8789-9af0c8c1219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99"/>
    <a:srgbClr val="6EED41"/>
    <a:srgbClr val="EB6F2A"/>
    <a:srgbClr val="F19460"/>
    <a:srgbClr val="97F1F5"/>
    <a:srgbClr val="8AD0E6"/>
    <a:srgbClr val="19A34A"/>
    <a:srgbClr val="009B00"/>
    <a:srgbClr val="3AAC58"/>
    <a:srgbClr val="36AE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691" autoAdjust="0"/>
    <p:restoredTop sz="94249" autoAdjust="0"/>
  </p:normalViewPr>
  <p:slideViewPr>
    <p:cSldViewPr snapToGrid="0">
      <p:cViewPr varScale="1">
        <p:scale>
          <a:sx n="67" d="100"/>
          <a:sy n="67" d="100"/>
        </p:scale>
        <p:origin x="196" y="44"/>
      </p:cViewPr>
      <p:guideLst>
        <p:guide orient="horz" pos="709"/>
        <p:guide pos="3840"/>
      </p:guideLst>
    </p:cSldViewPr>
  </p:slideViewPr>
  <p:notesTextViewPr>
    <p:cViewPr>
      <p:scale>
        <a:sx n="3" d="2"/>
        <a:sy n="3" d="2"/>
      </p:scale>
      <p:origin x="0" y="0"/>
    </p:cViewPr>
  </p:notesTextViewPr>
  <p:sorterViewPr>
    <p:cViewPr>
      <p:scale>
        <a:sx n="150" d="100"/>
        <a:sy n="150" d="100"/>
      </p:scale>
      <p:origin x="0" y="0"/>
    </p:cViewPr>
  </p:sorter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1-01-06T13:10:01.246" idx="83">
    <p:pos x="10" y="10"/>
    <p:text>Ocean city is purple in the key but the area is blue on the maps</p:text>
    <p:extLst>
      <p:ext uri="{C676402C-5697-4E1C-873F-D02D1690AC5C}">
        <p15:threadingInfo xmlns:p15="http://schemas.microsoft.com/office/powerpoint/2012/main" timeZoneBias="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423718-CA09-469E-B48A-8D8626807D8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C53E6E5A-E3F5-4BFE-B975-A6414FD508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4F021E-E81F-48E8-B3D1-C4DF39A63C32}" type="datetimeFigureOut">
              <a:rPr lang="en-GB" smtClean="0"/>
              <a:t>11/02/2021</a:t>
            </a:fld>
            <a:endParaRPr lang="en-GB" dirty="0"/>
          </a:p>
        </p:txBody>
      </p:sp>
      <p:sp>
        <p:nvSpPr>
          <p:cNvPr id="4" name="Footer Placeholder 3">
            <a:extLst>
              <a:ext uri="{FF2B5EF4-FFF2-40B4-BE49-F238E27FC236}">
                <a16:creationId xmlns:a16="http://schemas.microsoft.com/office/drawing/2014/main" id="{5C4A4B42-3F66-447F-94F8-3E1B349BE3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83DB0037-68C1-4498-9D04-CF150A7849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20F74E-A5D9-4316-AF22-C79D0E98178E}" type="slidenum">
              <a:rPr lang="en-GB" smtClean="0"/>
              <a:t>‹#›</a:t>
            </a:fld>
            <a:endParaRPr lang="en-GB" dirty="0"/>
          </a:p>
        </p:txBody>
      </p:sp>
    </p:spTree>
    <p:extLst>
      <p:ext uri="{BB962C8B-B14F-4D97-AF65-F5344CB8AC3E}">
        <p14:creationId xmlns:p14="http://schemas.microsoft.com/office/powerpoint/2010/main" val="3405093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B9873-FEF9-4F87-BE6B-9F0072A6E98A}" type="datetimeFigureOut">
              <a:rPr lang="en-GB" smtClean="0"/>
              <a:t>11/02/2021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97979A-70DA-4827-AD81-02BA29EE147A}" type="slidenum">
              <a:rPr lang="en-GB" smtClean="0"/>
              <a:t>‹#›</a:t>
            </a:fld>
            <a:endParaRPr lang="en-GB" dirty="0"/>
          </a:p>
        </p:txBody>
      </p:sp>
    </p:spTree>
    <p:extLst>
      <p:ext uri="{BB962C8B-B14F-4D97-AF65-F5344CB8AC3E}">
        <p14:creationId xmlns:p14="http://schemas.microsoft.com/office/powerpoint/2010/main" val="655250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F2230A-874A-48E1-91A9-3A75D03F18E9}"/>
              </a:ext>
            </a:extLst>
          </p:cNvPr>
          <p:cNvSpPr/>
          <p:nvPr userDrawn="1"/>
        </p:nvSpPr>
        <p:spPr>
          <a:xfrm>
            <a:off x="0" y="2559321"/>
            <a:ext cx="12200024" cy="14671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1420A88-070B-4442-91BA-7FD09DE077CC}"/>
              </a:ext>
            </a:extLst>
          </p:cNvPr>
          <p:cNvSpPr/>
          <p:nvPr userDrawn="1"/>
        </p:nvSpPr>
        <p:spPr>
          <a:xfrm>
            <a:off x="1721" y="6729267"/>
            <a:ext cx="12192000" cy="1288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D6486C76-86AF-804F-9326-19EFAC894F84}"/>
              </a:ext>
            </a:extLst>
          </p:cNvPr>
          <p:cNvSpPr/>
          <p:nvPr userDrawn="1"/>
        </p:nvSpPr>
        <p:spPr>
          <a:xfrm>
            <a:off x="10927081" y="-10766"/>
            <a:ext cx="1275735" cy="1445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close up of a blackboard&#10;&#10;Description automatically generated">
            <a:extLst>
              <a:ext uri="{FF2B5EF4-FFF2-40B4-BE49-F238E27FC236}">
                <a16:creationId xmlns:a16="http://schemas.microsoft.com/office/drawing/2014/main" id="{B9387622-1B6C-0140-9E6D-E441C1289D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974280"/>
            <a:ext cx="12192000" cy="2819400"/>
          </a:xfrm>
          <a:prstGeom prst="rect">
            <a:avLst/>
          </a:prstGeom>
        </p:spPr>
      </p:pic>
      <p:sp>
        <p:nvSpPr>
          <p:cNvPr id="14" name="Title 3">
            <a:extLst>
              <a:ext uri="{FF2B5EF4-FFF2-40B4-BE49-F238E27FC236}">
                <a16:creationId xmlns:a16="http://schemas.microsoft.com/office/drawing/2014/main" id="{AD30790A-466B-49C3-B115-883083461B28}"/>
              </a:ext>
            </a:extLst>
          </p:cNvPr>
          <p:cNvSpPr>
            <a:spLocks noGrp="1"/>
          </p:cNvSpPr>
          <p:nvPr>
            <p:ph type="ctrTitle" idx="4294967295"/>
          </p:nvPr>
        </p:nvSpPr>
        <p:spPr>
          <a:xfrm>
            <a:off x="334963" y="2844855"/>
            <a:ext cx="11512294" cy="940353"/>
          </a:xfrm>
        </p:spPr>
        <p:txBody>
          <a:bodyPr>
            <a:normAutofit/>
          </a:bodyPr>
          <a:lstStyle/>
          <a:p>
            <a:pPr algn="ctr"/>
            <a:r>
              <a:rPr lang="en-GB" sz="4400" b="1" dirty="0" err="1">
                <a:solidFill>
                  <a:schemeClr val="bg1"/>
                </a:solidFill>
              </a:rPr>
              <a:t>Carbonia</a:t>
            </a:r>
            <a:r>
              <a:rPr lang="en-GB" sz="4400" dirty="0">
                <a:solidFill>
                  <a:schemeClr val="bg1"/>
                </a:solidFill>
              </a:rPr>
              <a:t>: Sea Level Alert!</a:t>
            </a:r>
            <a:endParaRPr lang="en-GB" sz="4400" b="1" dirty="0">
              <a:solidFill>
                <a:schemeClr val="bg1"/>
              </a:solidFill>
            </a:endParaRPr>
          </a:p>
        </p:txBody>
      </p:sp>
    </p:spTree>
    <p:extLst>
      <p:ext uri="{BB962C8B-B14F-4D97-AF65-F5344CB8AC3E}">
        <p14:creationId xmlns:p14="http://schemas.microsoft.com/office/powerpoint/2010/main" val="225481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725671-B93E-44C2-BE7C-8D6AB4B817C3}"/>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6F4BA9F0-B60E-4866-8130-08B996F1D6AF}"/>
              </a:ext>
            </a:extLst>
          </p:cNvPr>
          <p:cNvSpPr>
            <a:spLocks noGrp="1"/>
          </p:cNvSpPr>
          <p:nvPr>
            <p:ph type="ftr" sz="quarter" idx="11"/>
          </p:nvPr>
        </p:nvSpPr>
        <p:spPr/>
        <p:txBody>
          <a:bodyPr/>
          <a:lstStyle/>
          <a:p>
            <a:r>
              <a:rPr lang="fr-FR" dirty="0"/>
              <a:t>CLIMATE CHANGE: DEFORESTATION INTERACTIVE QUIZ</a:t>
            </a:r>
            <a:endParaRPr lang="en-GB" dirty="0"/>
          </a:p>
        </p:txBody>
      </p:sp>
      <p:sp>
        <p:nvSpPr>
          <p:cNvPr id="4" name="Slide Number Placeholder 3">
            <a:extLst>
              <a:ext uri="{FF2B5EF4-FFF2-40B4-BE49-F238E27FC236}">
                <a16:creationId xmlns:a16="http://schemas.microsoft.com/office/drawing/2014/main" id="{1AE784F3-7C6C-4F2D-99E7-5E5C1B7E39CA}"/>
              </a:ext>
            </a:extLst>
          </p:cNvPr>
          <p:cNvSpPr>
            <a:spLocks noGrp="1"/>
          </p:cNvSpPr>
          <p:nvPr>
            <p:ph type="sldNum" sz="quarter" idx="12"/>
          </p:nvPr>
        </p:nvSpPr>
        <p:spPr>
          <a:xfrm>
            <a:off x="11430000" y="6146978"/>
            <a:ext cx="417257" cy="359894"/>
          </a:xfrm>
          <a:prstGeom prst="rect">
            <a:avLst/>
          </a:prstGeom>
        </p:spPr>
        <p:txBody>
          <a:bodyPr/>
          <a:lstStyle/>
          <a:p>
            <a:fld id="{F445238E-FC67-4A08-90F7-30188693BC80}" type="slidenum">
              <a:rPr lang="en-GB" smtClean="0"/>
              <a:t>‹#›</a:t>
            </a:fld>
            <a:endParaRPr lang="en-GB" dirty="0"/>
          </a:p>
        </p:txBody>
      </p:sp>
    </p:spTree>
    <p:extLst>
      <p:ext uri="{BB962C8B-B14F-4D97-AF65-F5344CB8AC3E}">
        <p14:creationId xmlns:p14="http://schemas.microsoft.com/office/powerpoint/2010/main" val="2584371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4" name="Picture 3" descr="A view of a city&#10;&#10;Description automatically generated">
            <a:extLst>
              <a:ext uri="{FF2B5EF4-FFF2-40B4-BE49-F238E27FC236}">
                <a16:creationId xmlns:a16="http://schemas.microsoft.com/office/drawing/2014/main" id="{14F2404E-9DD2-BB46-8639-A4F1CE08F95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10767"/>
            <a:ext cx="12200024" cy="2570087"/>
          </a:xfrm>
          <a:prstGeom prst="rect">
            <a:avLst/>
          </a:prstGeom>
        </p:spPr>
      </p:pic>
      <p:sp>
        <p:nvSpPr>
          <p:cNvPr id="9" name="Rectangle 8">
            <a:extLst>
              <a:ext uri="{FF2B5EF4-FFF2-40B4-BE49-F238E27FC236}">
                <a16:creationId xmlns:a16="http://schemas.microsoft.com/office/drawing/2014/main" id="{66F2230A-874A-48E1-91A9-3A75D03F18E9}"/>
              </a:ext>
            </a:extLst>
          </p:cNvPr>
          <p:cNvSpPr/>
          <p:nvPr userDrawn="1"/>
        </p:nvSpPr>
        <p:spPr>
          <a:xfrm>
            <a:off x="0" y="2559321"/>
            <a:ext cx="12200024" cy="14671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01420A88-070B-4442-91BA-7FD09DE077CC}"/>
              </a:ext>
            </a:extLst>
          </p:cNvPr>
          <p:cNvSpPr/>
          <p:nvPr userDrawn="1"/>
        </p:nvSpPr>
        <p:spPr>
          <a:xfrm>
            <a:off x="1721" y="6729267"/>
            <a:ext cx="12192000" cy="1288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D2245036-F13B-BE4A-946B-35EF748B113C}"/>
              </a:ext>
            </a:extLst>
          </p:cNvPr>
          <p:cNvSpPr/>
          <p:nvPr userDrawn="1"/>
        </p:nvSpPr>
        <p:spPr>
          <a:xfrm>
            <a:off x="10927081" y="-10766"/>
            <a:ext cx="1275735" cy="1445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2D4B07E1-F03C-EE4F-BECF-200F8B15809B}"/>
              </a:ext>
            </a:extLst>
          </p:cNvPr>
          <p:cNvGrpSpPr/>
          <p:nvPr userDrawn="1"/>
        </p:nvGrpSpPr>
        <p:grpSpPr>
          <a:xfrm>
            <a:off x="11028641" y="96389"/>
            <a:ext cx="1072617" cy="1281934"/>
            <a:chOff x="9382125" y="239951"/>
            <a:chExt cx="1533525" cy="1790700"/>
          </a:xfrm>
        </p:grpSpPr>
        <p:sp>
          <p:nvSpPr>
            <p:cNvPr id="16" name="Rectangle 15">
              <a:extLst>
                <a:ext uri="{FF2B5EF4-FFF2-40B4-BE49-F238E27FC236}">
                  <a16:creationId xmlns:a16="http://schemas.microsoft.com/office/drawing/2014/main" id="{93164235-9F02-EA4A-AAA1-A0D04A19BBB1}"/>
                </a:ext>
              </a:extLst>
            </p:cNvPr>
            <p:cNvSpPr/>
            <p:nvPr userDrawn="1"/>
          </p:nvSpPr>
          <p:spPr>
            <a:xfrm>
              <a:off x="9382125" y="239951"/>
              <a:ext cx="1533525" cy="179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7" name="Picture 16" descr="A picture containing graphics, umbrella, drawing&#10;&#10;Description automatically generated">
              <a:extLst>
                <a:ext uri="{FF2B5EF4-FFF2-40B4-BE49-F238E27FC236}">
                  <a16:creationId xmlns:a16="http://schemas.microsoft.com/office/drawing/2014/main" id="{CBB6D0C3-D5F2-A941-9226-BAC9988FDB7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663718" y="502132"/>
              <a:ext cx="970338" cy="1195236"/>
            </a:xfrm>
            <a:prstGeom prst="rect">
              <a:avLst/>
            </a:prstGeom>
          </p:spPr>
        </p:pic>
      </p:grpSp>
      <p:pic>
        <p:nvPicPr>
          <p:cNvPr id="12" name="Picture 11" descr="A close up of a blackboard&#10;&#10;Description automatically generated">
            <a:extLst>
              <a:ext uri="{FF2B5EF4-FFF2-40B4-BE49-F238E27FC236}">
                <a16:creationId xmlns:a16="http://schemas.microsoft.com/office/drawing/2014/main" id="{B001A835-E068-B84F-91F8-88B8A48318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3974280"/>
            <a:ext cx="12192000" cy="2819400"/>
          </a:xfrm>
          <a:prstGeom prst="rect">
            <a:avLst/>
          </a:prstGeom>
        </p:spPr>
      </p:pic>
      <p:pic>
        <p:nvPicPr>
          <p:cNvPr id="18" name="Picture 17" descr="Shape&#10;&#10;Description automatically generated">
            <a:extLst>
              <a:ext uri="{FF2B5EF4-FFF2-40B4-BE49-F238E27FC236}">
                <a16:creationId xmlns:a16="http://schemas.microsoft.com/office/drawing/2014/main" id="{1623B180-9136-6F4A-A6BF-C01E5CFABBC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734261" y="-19879"/>
            <a:ext cx="1467159" cy="1712987"/>
          </a:xfrm>
          <a:prstGeom prst="rect">
            <a:avLst/>
          </a:prstGeom>
        </p:spPr>
      </p:pic>
    </p:spTree>
    <p:extLst>
      <p:ext uri="{BB962C8B-B14F-4D97-AF65-F5344CB8AC3E}">
        <p14:creationId xmlns:p14="http://schemas.microsoft.com/office/powerpoint/2010/main" val="217300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C29A8E-6916-4304-BBD3-A9C64F0181F3}"/>
              </a:ext>
            </a:extLst>
          </p:cNvPr>
          <p:cNvSpPr/>
          <p:nvPr userDrawn="1"/>
        </p:nvSpPr>
        <p:spPr>
          <a:xfrm>
            <a:off x="0" y="881149"/>
            <a:ext cx="12192000" cy="157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FEA43D5C-14B3-CC49-B99E-5BA695774D6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895"/>
            <a:ext cx="12192000" cy="1003300"/>
          </a:xfrm>
          <a:prstGeom prst="rect">
            <a:avLst/>
          </a:prstGeom>
        </p:spPr>
      </p:pic>
    </p:spTree>
    <p:extLst>
      <p:ext uri="{BB962C8B-B14F-4D97-AF65-F5344CB8AC3E}">
        <p14:creationId xmlns:p14="http://schemas.microsoft.com/office/powerpoint/2010/main" val="2196288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C29A8E-6916-4304-BBD3-A9C64F0181F3}"/>
              </a:ext>
            </a:extLst>
          </p:cNvPr>
          <p:cNvSpPr/>
          <p:nvPr userDrawn="1"/>
        </p:nvSpPr>
        <p:spPr>
          <a:xfrm>
            <a:off x="0" y="881149"/>
            <a:ext cx="12192000" cy="157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14CE54DF-704E-4627-B5B1-2050F21AC7D9}"/>
              </a:ext>
            </a:extLst>
          </p:cNvPr>
          <p:cNvGrpSpPr/>
          <p:nvPr userDrawn="1"/>
        </p:nvGrpSpPr>
        <p:grpSpPr>
          <a:xfrm>
            <a:off x="2340227" y="1750438"/>
            <a:ext cx="6868460" cy="4342388"/>
            <a:chOff x="1847850" y="1143000"/>
            <a:chExt cx="6868460" cy="4342388"/>
          </a:xfrm>
        </p:grpSpPr>
        <p:sp>
          <p:nvSpPr>
            <p:cNvPr id="12" name="Rectangle: Rounded Corners 11">
              <a:extLst>
                <a:ext uri="{FF2B5EF4-FFF2-40B4-BE49-F238E27FC236}">
                  <a16:creationId xmlns:a16="http://schemas.microsoft.com/office/drawing/2014/main" id="{5F4961FB-2A5E-41FE-8A9D-80EC21AD59E6}"/>
                </a:ext>
              </a:extLst>
            </p:cNvPr>
            <p:cNvSpPr/>
            <p:nvPr userDrawn="1"/>
          </p:nvSpPr>
          <p:spPr>
            <a:xfrm>
              <a:off x="1847850" y="1143000"/>
              <a:ext cx="6572250" cy="4076700"/>
            </a:xfrm>
            <a:prstGeom prst="roundRect">
              <a:avLst>
                <a:gd name="adj" fmla="val 5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Isosceles Triangle 12">
              <a:extLst>
                <a:ext uri="{FF2B5EF4-FFF2-40B4-BE49-F238E27FC236}">
                  <a16:creationId xmlns:a16="http://schemas.microsoft.com/office/drawing/2014/main" id="{2108B553-23DB-46A8-9851-581028C74818}"/>
                </a:ext>
              </a:extLst>
            </p:cNvPr>
            <p:cNvSpPr/>
            <p:nvPr userDrawn="1"/>
          </p:nvSpPr>
          <p:spPr>
            <a:xfrm rot="8180788">
              <a:off x="7965952" y="4788128"/>
              <a:ext cx="750358" cy="69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Text Placeholder 7">
            <a:extLst>
              <a:ext uri="{FF2B5EF4-FFF2-40B4-BE49-F238E27FC236}">
                <a16:creationId xmlns:a16="http://schemas.microsoft.com/office/drawing/2014/main" id="{8BABDF61-1C66-4ECF-AAD4-CC516F086183}"/>
              </a:ext>
            </a:extLst>
          </p:cNvPr>
          <p:cNvSpPr>
            <a:spLocks noGrp="1"/>
          </p:cNvSpPr>
          <p:nvPr>
            <p:ph type="body" sz="quarter" idx="12" hasCustomPrompt="1"/>
          </p:nvPr>
        </p:nvSpPr>
        <p:spPr>
          <a:xfrm>
            <a:off x="2618250" y="1943119"/>
            <a:ext cx="4049258" cy="560712"/>
          </a:xfrm>
        </p:spPr>
        <p:txBody>
          <a:bodyPr>
            <a:normAutofit/>
          </a:bodyPr>
          <a:lstStyle>
            <a:lvl1pPr marL="0" indent="0">
              <a:buNone/>
              <a:defRPr sz="2800" b="1">
                <a:solidFill>
                  <a:schemeClr val="bg1"/>
                </a:solidFill>
              </a:defRPr>
            </a:lvl1pPr>
          </a:lstStyle>
          <a:p>
            <a:pPr lvl="0"/>
            <a:r>
              <a:rPr lang="en-US" dirty="0"/>
              <a:t>Feedback:</a:t>
            </a:r>
            <a:endParaRPr lang="en-GB" dirty="0"/>
          </a:p>
        </p:txBody>
      </p:sp>
      <p:sp>
        <p:nvSpPr>
          <p:cNvPr id="15" name="Text Placeholder 7">
            <a:extLst>
              <a:ext uri="{FF2B5EF4-FFF2-40B4-BE49-F238E27FC236}">
                <a16:creationId xmlns:a16="http://schemas.microsoft.com/office/drawing/2014/main" id="{A66C9A06-D157-42C2-ACA9-2702FF355236}"/>
              </a:ext>
            </a:extLst>
          </p:cNvPr>
          <p:cNvSpPr>
            <a:spLocks noGrp="1"/>
          </p:cNvSpPr>
          <p:nvPr>
            <p:ph type="body" sz="quarter" idx="13" hasCustomPrompt="1"/>
          </p:nvPr>
        </p:nvSpPr>
        <p:spPr>
          <a:xfrm>
            <a:off x="2618250" y="4155640"/>
            <a:ext cx="4049258" cy="391658"/>
          </a:xfrm>
        </p:spPr>
        <p:txBody>
          <a:bodyPr>
            <a:noAutofit/>
          </a:bodyPr>
          <a:lstStyle>
            <a:lvl1pPr marL="0" indent="0">
              <a:buNone/>
              <a:defRPr sz="2800" b="1">
                <a:solidFill>
                  <a:schemeClr val="bg1"/>
                </a:solidFill>
              </a:defRPr>
            </a:lvl1pPr>
          </a:lstStyle>
          <a:p>
            <a:pPr lvl="0"/>
            <a:r>
              <a:rPr lang="en-US" dirty="0"/>
              <a:t>Answer:</a:t>
            </a:r>
            <a:endParaRPr lang="en-GB" dirty="0"/>
          </a:p>
        </p:txBody>
      </p:sp>
      <p:sp>
        <p:nvSpPr>
          <p:cNvPr id="16" name="Text Placeholder 7">
            <a:extLst>
              <a:ext uri="{FF2B5EF4-FFF2-40B4-BE49-F238E27FC236}">
                <a16:creationId xmlns:a16="http://schemas.microsoft.com/office/drawing/2014/main" id="{3C821C50-5B0D-475A-AB5C-DDF09E755060}"/>
              </a:ext>
            </a:extLst>
          </p:cNvPr>
          <p:cNvSpPr>
            <a:spLocks noGrp="1"/>
          </p:cNvSpPr>
          <p:nvPr>
            <p:ph type="body" sz="quarter" idx="16"/>
          </p:nvPr>
        </p:nvSpPr>
        <p:spPr>
          <a:xfrm>
            <a:off x="2618250" y="2503831"/>
            <a:ext cx="4992687" cy="1137232"/>
          </a:xfrm>
        </p:spPr>
        <p:txBody>
          <a:bodyPr>
            <a:normAutofit/>
          </a:bodyPr>
          <a:lstStyle>
            <a:lvl1pPr marL="0" indent="0">
              <a:buNone/>
              <a:defRPr sz="1800">
                <a:solidFill>
                  <a:schemeClr val="bg1"/>
                </a:solidFill>
              </a:defRPr>
            </a:lvl1pPr>
          </a:lstStyle>
          <a:p>
            <a:pPr lvl="0"/>
            <a:r>
              <a:rPr lang="en-US" dirty="0"/>
              <a:t>Click to edit Master text styles</a:t>
            </a:r>
          </a:p>
        </p:txBody>
      </p:sp>
      <p:sp>
        <p:nvSpPr>
          <p:cNvPr id="17" name="Text Placeholder 7">
            <a:extLst>
              <a:ext uri="{FF2B5EF4-FFF2-40B4-BE49-F238E27FC236}">
                <a16:creationId xmlns:a16="http://schemas.microsoft.com/office/drawing/2014/main" id="{AF23B63A-8519-414A-AF5C-9201ADD24D87}"/>
              </a:ext>
            </a:extLst>
          </p:cNvPr>
          <p:cNvSpPr>
            <a:spLocks noGrp="1"/>
          </p:cNvSpPr>
          <p:nvPr>
            <p:ph type="body" sz="quarter" idx="19" hasCustomPrompt="1"/>
          </p:nvPr>
        </p:nvSpPr>
        <p:spPr>
          <a:xfrm>
            <a:off x="2618251" y="4710780"/>
            <a:ext cx="576000" cy="862919"/>
          </a:xfrm>
        </p:spPr>
        <p:txBody>
          <a:bodyPr anchor="t">
            <a:normAutofit/>
          </a:bodyPr>
          <a:lstStyle>
            <a:lvl1pPr marL="0" indent="0" algn="l">
              <a:buNone/>
              <a:defRPr sz="3600" b="1">
                <a:solidFill>
                  <a:schemeClr val="bg1"/>
                </a:solidFill>
              </a:defRPr>
            </a:lvl1pPr>
          </a:lstStyle>
          <a:p>
            <a:pPr lvl="0"/>
            <a:r>
              <a:rPr lang="en-US" dirty="0"/>
              <a:t>A</a:t>
            </a:r>
          </a:p>
        </p:txBody>
      </p:sp>
      <p:sp>
        <p:nvSpPr>
          <p:cNvPr id="18" name="Text Placeholder 7">
            <a:extLst>
              <a:ext uri="{FF2B5EF4-FFF2-40B4-BE49-F238E27FC236}">
                <a16:creationId xmlns:a16="http://schemas.microsoft.com/office/drawing/2014/main" id="{8A6E034D-9E51-40F9-854A-58F185DF21E9}"/>
              </a:ext>
            </a:extLst>
          </p:cNvPr>
          <p:cNvSpPr>
            <a:spLocks noGrp="1"/>
          </p:cNvSpPr>
          <p:nvPr>
            <p:ph type="body" sz="quarter" idx="20"/>
          </p:nvPr>
        </p:nvSpPr>
        <p:spPr>
          <a:xfrm>
            <a:off x="3194251" y="4710780"/>
            <a:ext cx="4416687" cy="862919"/>
          </a:xfrm>
        </p:spPr>
        <p:txBody>
          <a:bodyPr>
            <a:normAutofit/>
          </a:bodyPr>
          <a:lstStyle>
            <a:lvl1pPr marL="0" indent="0">
              <a:buNone/>
              <a:defRPr sz="1400">
                <a:solidFill>
                  <a:schemeClr val="bg1"/>
                </a:solidFill>
              </a:defRPr>
            </a:lvl1pPr>
          </a:lstStyle>
          <a:p>
            <a:pPr lvl="0"/>
            <a:r>
              <a:rPr lang="en-US" dirty="0"/>
              <a:t>Click to edit Master text styles</a:t>
            </a:r>
          </a:p>
        </p:txBody>
      </p:sp>
      <p:pic>
        <p:nvPicPr>
          <p:cNvPr id="20" name="Picture 19">
            <a:extLst>
              <a:ext uri="{FF2B5EF4-FFF2-40B4-BE49-F238E27FC236}">
                <a16:creationId xmlns:a16="http://schemas.microsoft.com/office/drawing/2014/main" id="{F489EB26-E72E-234C-A7BC-E4DA7A8A9C4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895"/>
            <a:ext cx="12192000" cy="1003300"/>
          </a:xfrm>
          <a:prstGeom prst="rect">
            <a:avLst/>
          </a:prstGeom>
        </p:spPr>
      </p:pic>
      <p:pic>
        <p:nvPicPr>
          <p:cNvPr id="19" name="Picture 18">
            <a:extLst>
              <a:ext uri="{FF2B5EF4-FFF2-40B4-BE49-F238E27FC236}">
                <a16:creationId xmlns:a16="http://schemas.microsoft.com/office/drawing/2014/main" id="{6003ABFD-4CD9-42E3-A02A-EBC15AEA2A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518710" y="65957"/>
            <a:ext cx="673290" cy="742940"/>
          </a:xfrm>
          <a:prstGeom prst="rect">
            <a:avLst/>
          </a:prstGeom>
        </p:spPr>
      </p:pic>
    </p:spTree>
    <p:extLst>
      <p:ext uri="{BB962C8B-B14F-4D97-AF65-F5344CB8AC3E}">
        <p14:creationId xmlns:p14="http://schemas.microsoft.com/office/powerpoint/2010/main" val="2317752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C29A8E-6916-4304-BBD3-A9C64F0181F3}"/>
              </a:ext>
            </a:extLst>
          </p:cNvPr>
          <p:cNvSpPr/>
          <p:nvPr userDrawn="1"/>
        </p:nvSpPr>
        <p:spPr>
          <a:xfrm>
            <a:off x="0" y="881149"/>
            <a:ext cx="12192000" cy="157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14CE54DF-704E-4627-B5B1-2050F21AC7D9}"/>
              </a:ext>
            </a:extLst>
          </p:cNvPr>
          <p:cNvGrpSpPr/>
          <p:nvPr userDrawn="1"/>
        </p:nvGrpSpPr>
        <p:grpSpPr>
          <a:xfrm>
            <a:off x="2305058" y="1634463"/>
            <a:ext cx="6868460" cy="4342388"/>
            <a:chOff x="1847850" y="1143000"/>
            <a:chExt cx="6868460" cy="4342388"/>
          </a:xfrm>
        </p:grpSpPr>
        <p:sp>
          <p:nvSpPr>
            <p:cNvPr id="12" name="Rectangle: Rounded Corners 11">
              <a:extLst>
                <a:ext uri="{FF2B5EF4-FFF2-40B4-BE49-F238E27FC236}">
                  <a16:creationId xmlns:a16="http://schemas.microsoft.com/office/drawing/2014/main" id="{5F4961FB-2A5E-41FE-8A9D-80EC21AD59E6}"/>
                </a:ext>
              </a:extLst>
            </p:cNvPr>
            <p:cNvSpPr/>
            <p:nvPr userDrawn="1"/>
          </p:nvSpPr>
          <p:spPr>
            <a:xfrm>
              <a:off x="1847850" y="1143000"/>
              <a:ext cx="6572250" cy="4076700"/>
            </a:xfrm>
            <a:prstGeom prst="roundRect">
              <a:avLst>
                <a:gd name="adj" fmla="val 594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13" name="Isosceles Triangle 12">
              <a:extLst>
                <a:ext uri="{FF2B5EF4-FFF2-40B4-BE49-F238E27FC236}">
                  <a16:creationId xmlns:a16="http://schemas.microsoft.com/office/drawing/2014/main" id="{2108B553-23DB-46A8-9851-581028C74818}"/>
                </a:ext>
              </a:extLst>
            </p:cNvPr>
            <p:cNvSpPr/>
            <p:nvPr userDrawn="1"/>
          </p:nvSpPr>
          <p:spPr>
            <a:xfrm rot="8180788">
              <a:off x="7965952" y="4788128"/>
              <a:ext cx="750358" cy="6972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 name="Text Placeholder 7">
            <a:extLst>
              <a:ext uri="{FF2B5EF4-FFF2-40B4-BE49-F238E27FC236}">
                <a16:creationId xmlns:a16="http://schemas.microsoft.com/office/drawing/2014/main" id="{8BABDF61-1C66-4ECF-AAD4-CC516F086183}"/>
              </a:ext>
            </a:extLst>
          </p:cNvPr>
          <p:cNvSpPr>
            <a:spLocks noGrp="1"/>
          </p:cNvSpPr>
          <p:nvPr>
            <p:ph type="body" sz="quarter" idx="12" hasCustomPrompt="1"/>
          </p:nvPr>
        </p:nvSpPr>
        <p:spPr>
          <a:xfrm>
            <a:off x="2618250" y="1943119"/>
            <a:ext cx="4049258" cy="560712"/>
          </a:xfrm>
        </p:spPr>
        <p:txBody>
          <a:bodyPr>
            <a:normAutofit/>
          </a:bodyPr>
          <a:lstStyle>
            <a:lvl1pPr marL="0" indent="0">
              <a:buNone/>
              <a:defRPr sz="2800" b="1">
                <a:solidFill>
                  <a:schemeClr val="bg1"/>
                </a:solidFill>
              </a:defRPr>
            </a:lvl1pPr>
          </a:lstStyle>
          <a:p>
            <a:pPr lvl="0"/>
            <a:r>
              <a:rPr lang="en-US" dirty="0"/>
              <a:t>Feedback:</a:t>
            </a:r>
            <a:endParaRPr lang="en-GB" dirty="0"/>
          </a:p>
        </p:txBody>
      </p:sp>
      <p:sp>
        <p:nvSpPr>
          <p:cNvPr id="16" name="Text Placeholder 7">
            <a:extLst>
              <a:ext uri="{FF2B5EF4-FFF2-40B4-BE49-F238E27FC236}">
                <a16:creationId xmlns:a16="http://schemas.microsoft.com/office/drawing/2014/main" id="{3C821C50-5B0D-475A-AB5C-DDF09E755060}"/>
              </a:ext>
            </a:extLst>
          </p:cNvPr>
          <p:cNvSpPr>
            <a:spLocks noGrp="1"/>
          </p:cNvSpPr>
          <p:nvPr>
            <p:ph type="body" sz="quarter" idx="16"/>
          </p:nvPr>
        </p:nvSpPr>
        <p:spPr>
          <a:xfrm>
            <a:off x="2618250" y="2503831"/>
            <a:ext cx="4992687" cy="1137232"/>
          </a:xfrm>
        </p:spPr>
        <p:txBody>
          <a:bodyPr>
            <a:normAutofit/>
          </a:bodyPr>
          <a:lstStyle>
            <a:lvl1pPr marL="0" indent="0">
              <a:buNone/>
              <a:defRPr sz="1800">
                <a:solidFill>
                  <a:schemeClr val="bg1"/>
                </a:solidFill>
              </a:defRPr>
            </a:lvl1pPr>
          </a:lstStyle>
          <a:p>
            <a:pPr lvl="0"/>
            <a:r>
              <a:rPr lang="en-US" dirty="0"/>
              <a:t>Click to edit Master text styles</a:t>
            </a:r>
          </a:p>
        </p:txBody>
      </p:sp>
      <p:pic>
        <p:nvPicPr>
          <p:cNvPr id="10" name="Picture 9">
            <a:extLst>
              <a:ext uri="{FF2B5EF4-FFF2-40B4-BE49-F238E27FC236}">
                <a16:creationId xmlns:a16="http://schemas.microsoft.com/office/drawing/2014/main" id="{63DE1949-253C-0C4E-B318-59C7FBB060C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895"/>
            <a:ext cx="12192000" cy="1003300"/>
          </a:xfrm>
          <a:prstGeom prst="rect">
            <a:avLst/>
          </a:prstGeom>
        </p:spPr>
      </p:pic>
    </p:spTree>
    <p:extLst>
      <p:ext uri="{BB962C8B-B14F-4D97-AF65-F5344CB8AC3E}">
        <p14:creationId xmlns:p14="http://schemas.microsoft.com/office/powerpoint/2010/main" val="337538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C8B6583-D6CE-AD4D-BA97-97B7A1B63E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895"/>
            <a:ext cx="12192000" cy="1003300"/>
          </a:xfrm>
          <a:prstGeom prst="rect">
            <a:avLst/>
          </a:prstGeom>
        </p:spPr>
      </p:pic>
      <p:sp>
        <p:nvSpPr>
          <p:cNvPr id="24" name="Title 1">
            <a:extLst>
              <a:ext uri="{FF2B5EF4-FFF2-40B4-BE49-F238E27FC236}">
                <a16:creationId xmlns:a16="http://schemas.microsoft.com/office/drawing/2014/main" id="{EC1668F2-CFA2-4682-AD9B-BEEE7E62C112}"/>
              </a:ext>
            </a:extLst>
          </p:cNvPr>
          <p:cNvSpPr txBox="1">
            <a:spLocks/>
          </p:cNvSpPr>
          <p:nvPr userDrawn="1"/>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Tree>
    <p:extLst>
      <p:ext uri="{BB962C8B-B14F-4D97-AF65-F5344CB8AC3E}">
        <p14:creationId xmlns:p14="http://schemas.microsoft.com/office/powerpoint/2010/main" val="4144835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C29A8E-6916-4304-BBD3-A9C64F0181F3}"/>
              </a:ext>
            </a:extLst>
          </p:cNvPr>
          <p:cNvSpPr/>
          <p:nvPr userDrawn="1"/>
        </p:nvSpPr>
        <p:spPr>
          <a:xfrm>
            <a:off x="0" y="881149"/>
            <a:ext cx="12192000" cy="15794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A3DD7B76-A228-1048-8430-F46B73E0CC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895"/>
            <a:ext cx="12192000" cy="1003300"/>
          </a:xfrm>
          <a:prstGeom prst="rect">
            <a:avLst/>
          </a:prstGeom>
        </p:spPr>
      </p:pic>
    </p:spTree>
    <p:extLst>
      <p:ext uri="{BB962C8B-B14F-4D97-AF65-F5344CB8AC3E}">
        <p14:creationId xmlns:p14="http://schemas.microsoft.com/office/powerpoint/2010/main" val="1114077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F2230A-874A-48E1-91A9-3A75D03F18E9}"/>
              </a:ext>
            </a:extLst>
          </p:cNvPr>
          <p:cNvSpPr/>
          <p:nvPr userDrawn="1"/>
        </p:nvSpPr>
        <p:spPr>
          <a:xfrm>
            <a:off x="-6592" y="2598979"/>
            <a:ext cx="12198592" cy="14321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7072E30-2695-476B-98DA-0E5AC7024111}"/>
              </a:ext>
            </a:extLst>
          </p:cNvPr>
          <p:cNvSpPr>
            <a:spLocks noGrp="1"/>
          </p:cNvSpPr>
          <p:nvPr>
            <p:ph type="ctrTitle"/>
          </p:nvPr>
        </p:nvSpPr>
        <p:spPr>
          <a:xfrm>
            <a:off x="334963" y="2844855"/>
            <a:ext cx="11512294" cy="940353"/>
          </a:xfrm>
        </p:spPr>
        <p:txBody>
          <a:bodyPr anchor="ctr">
            <a:noAutofit/>
          </a:bodyPr>
          <a:lstStyle>
            <a:lvl1pPr algn="l">
              <a:defRPr sz="4400" b="1">
                <a:solidFill>
                  <a:schemeClr val="bg1"/>
                </a:solidFill>
              </a:defRPr>
            </a:lvl1pPr>
          </a:lstStyle>
          <a:p>
            <a:r>
              <a:rPr lang="en-US" dirty="0"/>
              <a:t>Click to edit Master title style</a:t>
            </a:r>
            <a:endParaRPr lang="en-GB" dirty="0"/>
          </a:p>
        </p:txBody>
      </p:sp>
      <p:sp>
        <p:nvSpPr>
          <p:cNvPr id="10" name="Rectangle 9">
            <a:extLst>
              <a:ext uri="{FF2B5EF4-FFF2-40B4-BE49-F238E27FC236}">
                <a16:creationId xmlns:a16="http://schemas.microsoft.com/office/drawing/2014/main" id="{01420A88-070B-4442-91BA-7FD09DE077CC}"/>
              </a:ext>
            </a:extLst>
          </p:cNvPr>
          <p:cNvSpPr/>
          <p:nvPr userDrawn="1"/>
        </p:nvSpPr>
        <p:spPr>
          <a:xfrm>
            <a:off x="-58365" y="6725370"/>
            <a:ext cx="12312000" cy="1288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id="{3F611B96-B0DA-2345-B6BC-46E7EF1B86C0}"/>
              </a:ext>
            </a:extLst>
          </p:cNvPr>
          <p:cNvSpPr/>
          <p:nvPr userDrawn="1"/>
        </p:nvSpPr>
        <p:spPr>
          <a:xfrm>
            <a:off x="10927081" y="-10766"/>
            <a:ext cx="1275735" cy="14453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9F542BD9-72F1-8244-BD68-C7546396B030}"/>
              </a:ext>
            </a:extLst>
          </p:cNvPr>
          <p:cNvGrpSpPr/>
          <p:nvPr userDrawn="1"/>
        </p:nvGrpSpPr>
        <p:grpSpPr>
          <a:xfrm>
            <a:off x="11028641" y="96389"/>
            <a:ext cx="1072617" cy="1281934"/>
            <a:chOff x="9382125" y="239951"/>
            <a:chExt cx="1533525" cy="1790700"/>
          </a:xfrm>
        </p:grpSpPr>
        <p:sp>
          <p:nvSpPr>
            <p:cNvPr id="13" name="Rectangle 12">
              <a:extLst>
                <a:ext uri="{FF2B5EF4-FFF2-40B4-BE49-F238E27FC236}">
                  <a16:creationId xmlns:a16="http://schemas.microsoft.com/office/drawing/2014/main" id="{16F50018-036B-B744-892C-365B4C75AC8E}"/>
                </a:ext>
              </a:extLst>
            </p:cNvPr>
            <p:cNvSpPr/>
            <p:nvPr userDrawn="1"/>
          </p:nvSpPr>
          <p:spPr>
            <a:xfrm>
              <a:off x="9382125" y="239951"/>
              <a:ext cx="1533525" cy="1790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A picture containing graphics, umbrella, drawing&#10;&#10;Description automatically generated">
              <a:extLst>
                <a:ext uri="{FF2B5EF4-FFF2-40B4-BE49-F238E27FC236}">
                  <a16:creationId xmlns:a16="http://schemas.microsoft.com/office/drawing/2014/main" id="{C6F24544-4F8F-5448-B544-B4DA67090D7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663718" y="502132"/>
              <a:ext cx="970338" cy="1195236"/>
            </a:xfrm>
            <a:prstGeom prst="rect">
              <a:avLst/>
            </a:prstGeom>
          </p:spPr>
        </p:pic>
      </p:grpSp>
      <p:pic>
        <p:nvPicPr>
          <p:cNvPr id="4" name="Picture 3" descr="A body of water with a mountain in the background&#10;&#10;Description automatically generated">
            <a:extLst>
              <a:ext uri="{FF2B5EF4-FFF2-40B4-BE49-F238E27FC236}">
                <a16:creationId xmlns:a16="http://schemas.microsoft.com/office/drawing/2014/main" id="{047F1450-7917-8F46-BEB1-66822ED8597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3785208"/>
            <a:ext cx="12192000" cy="3072792"/>
          </a:xfrm>
          <a:prstGeom prst="rect">
            <a:avLst/>
          </a:prstGeom>
        </p:spPr>
      </p:pic>
      <p:pic>
        <p:nvPicPr>
          <p:cNvPr id="6" name="Picture 5" descr="Icon&#10;&#10;Description automatically generated">
            <a:extLst>
              <a:ext uri="{FF2B5EF4-FFF2-40B4-BE49-F238E27FC236}">
                <a16:creationId xmlns:a16="http://schemas.microsoft.com/office/drawing/2014/main" id="{4AA4F706-86C8-BC46-B476-18903AE352C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742" y="-101492"/>
            <a:ext cx="1324430" cy="1432107"/>
          </a:xfrm>
          <a:prstGeom prst="rect">
            <a:avLst/>
          </a:prstGeom>
        </p:spPr>
      </p:pic>
      <p:pic>
        <p:nvPicPr>
          <p:cNvPr id="12" name="Picture 11" descr="Logo&#10;&#10;Description automatically generated">
            <a:extLst>
              <a:ext uri="{FF2B5EF4-FFF2-40B4-BE49-F238E27FC236}">
                <a16:creationId xmlns:a16="http://schemas.microsoft.com/office/drawing/2014/main" id="{3CD52C69-E01E-6A40-B0C3-A37BD53FFE6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77713" y="983850"/>
            <a:ext cx="1474918" cy="1185281"/>
          </a:xfrm>
          <a:prstGeom prst="rect">
            <a:avLst/>
          </a:prstGeom>
        </p:spPr>
      </p:pic>
      <p:pic>
        <p:nvPicPr>
          <p:cNvPr id="18" name="Picture 17" descr="A close up of a logo&#10;&#10;Description automatically generated">
            <a:extLst>
              <a:ext uri="{FF2B5EF4-FFF2-40B4-BE49-F238E27FC236}">
                <a16:creationId xmlns:a16="http://schemas.microsoft.com/office/drawing/2014/main" id="{C17AE13A-FA3E-F541-900E-C316908564C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516732" y="-21016"/>
            <a:ext cx="2959100" cy="2106074"/>
          </a:xfrm>
          <a:prstGeom prst="rect">
            <a:avLst/>
          </a:prstGeom>
        </p:spPr>
      </p:pic>
      <p:pic>
        <p:nvPicPr>
          <p:cNvPr id="19" name="Picture 18" descr="Shape&#10;&#10;Description automatically generated">
            <a:extLst>
              <a:ext uri="{FF2B5EF4-FFF2-40B4-BE49-F238E27FC236}">
                <a16:creationId xmlns:a16="http://schemas.microsoft.com/office/drawing/2014/main" id="{6EA4A40B-12ED-B640-9906-6468D1E1941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475259" y="-25429"/>
            <a:ext cx="1715019" cy="2002376"/>
          </a:xfrm>
          <a:prstGeom prst="rect">
            <a:avLst/>
          </a:prstGeom>
        </p:spPr>
      </p:pic>
    </p:spTree>
    <p:extLst>
      <p:ext uri="{BB962C8B-B14F-4D97-AF65-F5344CB8AC3E}">
        <p14:creationId xmlns:p14="http://schemas.microsoft.com/office/powerpoint/2010/main" val="678725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4" name="Picture 13" descr="A picture containing green, holding, table, sitting&#10;&#10;Description automatically generated">
            <a:extLst>
              <a:ext uri="{FF2B5EF4-FFF2-40B4-BE49-F238E27FC236}">
                <a16:creationId xmlns:a16="http://schemas.microsoft.com/office/drawing/2014/main" id="{8A21351D-C942-4B4F-8329-1EBE4FC4A80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
            <a:ext cx="12192001" cy="6548881"/>
          </a:xfrm>
          <a:prstGeom prst="rect">
            <a:avLst/>
          </a:prstGeom>
        </p:spPr>
      </p:pic>
      <p:sp>
        <p:nvSpPr>
          <p:cNvPr id="8" name="Rectangle 7">
            <a:extLst>
              <a:ext uri="{FF2B5EF4-FFF2-40B4-BE49-F238E27FC236}">
                <a16:creationId xmlns:a16="http://schemas.microsoft.com/office/drawing/2014/main" id="{C80EE559-C1DD-41FB-B983-98231E3B1DE8}"/>
              </a:ext>
            </a:extLst>
          </p:cNvPr>
          <p:cNvSpPr/>
          <p:nvPr userDrawn="1"/>
        </p:nvSpPr>
        <p:spPr>
          <a:xfrm>
            <a:off x="0" y="2988129"/>
            <a:ext cx="12192000" cy="35364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97849663-C4BE-4084-A44D-3C576DF60331}"/>
              </a:ext>
            </a:extLst>
          </p:cNvPr>
          <p:cNvSpPr/>
          <p:nvPr userDrawn="1"/>
        </p:nvSpPr>
        <p:spPr>
          <a:xfrm>
            <a:off x="0" y="2888496"/>
            <a:ext cx="12192000" cy="130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CBCE2074-456C-4BEC-BF57-386752774D47}"/>
              </a:ext>
            </a:extLst>
          </p:cNvPr>
          <p:cNvSpPr/>
          <p:nvPr userDrawn="1"/>
        </p:nvSpPr>
        <p:spPr>
          <a:xfrm>
            <a:off x="0" y="6524625"/>
            <a:ext cx="12192000" cy="333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Rounded Corners 16">
            <a:extLst>
              <a:ext uri="{FF2B5EF4-FFF2-40B4-BE49-F238E27FC236}">
                <a16:creationId xmlns:a16="http://schemas.microsoft.com/office/drawing/2014/main" id="{D8896CC1-E561-463A-8B93-9E9993DA7255}"/>
              </a:ext>
            </a:extLst>
          </p:cNvPr>
          <p:cNvSpPr/>
          <p:nvPr userDrawn="1"/>
        </p:nvSpPr>
        <p:spPr>
          <a:xfrm>
            <a:off x="2687664" y="1226245"/>
            <a:ext cx="6758608" cy="4366484"/>
          </a:xfrm>
          <a:prstGeom prst="roundRect">
            <a:avLst>
              <a:gd name="adj" fmla="val 197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descr="A picture containing graphics, umbrella, drawing&#10;&#10;Description automatically generated">
            <a:extLst>
              <a:ext uri="{FF2B5EF4-FFF2-40B4-BE49-F238E27FC236}">
                <a16:creationId xmlns:a16="http://schemas.microsoft.com/office/drawing/2014/main" id="{59401AF4-1367-4703-9277-08D99B29F8B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679540" y="1434854"/>
            <a:ext cx="566949" cy="698352"/>
          </a:xfrm>
          <a:prstGeom prst="rect">
            <a:avLst/>
          </a:prstGeom>
        </p:spPr>
      </p:pic>
      <p:grpSp>
        <p:nvGrpSpPr>
          <p:cNvPr id="11" name="Group 10">
            <a:extLst>
              <a:ext uri="{FF2B5EF4-FFF2-40B4-BE49-F238E27FC236}">
                <a16:creationId xmlns:a16="http://schemas.microsoft.com/office/drawing/2014/main" id="{45D1AA01-47F1-4012-A84F-98F321E56EC3}"/>
              </a:ext>
            </a:extLst>
          </p:cNvPr>
          <p:cNvGrpSpPr/>
          <p:nvPr userDrawn="1"/>
        </p:nvGrpSpPr>
        <p:grpSpPr>
          <a:xfrm>
            <a:off x="-80296" y="6524624"/>
            <a:ext cx="12272297" cy="333376"/>
            <a:chOff x="-80296" y="6524624"/>
            <a:chExt cx="12272297" cy="333376"/>
          </a:xfrm>
        </p:grpSpPr>
        <p:sp>
          <p:nvSpPr>
            <p:cNvPr id="13" name="Rectangle 12">
              <a:extLst>
                <a:ext uri="{FF2B5EF4-FFF2-40B4-BE49-F238E27FC236}">
                  <a16:creationId xmlns:a16="http://schemas.microsoft.com/office/drawing/2014/main" id="{E5AC7175-CAB2-49EE-8D30-9FD1065E8B69}"/>
                </a:ext>
              </a:extLst>
            </p:cNvPr>
            <p:cNvSpPr/>
            <p:nvPr userDrawn="1"/>
          </p:nvSpPr>
          <p:spPr>
            <a:xfrm>
              <a:off x="0" y="6524625"/>
              <a:ext cx="12192000" cy="333375"/>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5" name="Picture 14" descr="A picture containing green, holding, table, sitting&#10;&#10;Description automatically generated">
              <a:extLst>
                <a:ext uri="{FF2B5EF4-FFF2-40B4-BE49-F238E27FC236}">
                  <a16:creationId xmlns:a16="http://schemas.microsoft.com/office/drawing/2014/main" id="{A8166952-00DA-40FF-9372-C1799E0D92A8}"/>
                </a:ext>
              </a:extLst>
            </p:cNvPr>
            <p:cNvPicPr>
              <a:picLocks noChangeAspect="1"/>
            </p:cNvPicPr>
            <p:nvPr userDrawn="1"/>
          </p:nvPicPr>
          <p:blipFill rotWithShape="1">
            <a:blip r:embed="rId4" cstate="email">
              <a:biLevel thresh="25000"/>
              <a:extLst>
                <a:ext uri="{28A0092B-C50C-407E-A947-70E740481C1C}">
                  <a14:useLocalDpi xmlns:a14="http://schemas.microsoft.com/office/drawing/2010/main"/>
                </a:ext>
              </a:extLst>
            </a:blip>
            <a:srcRect/>
            <a:stretch/>
          </p:blipFill>
          <p:spPr>
            <a:xfrm>
              <a:off x="-80296" y="6530937"/>
              <a:ext cx="3860271" cy="322079"/>
            </a:xfrm>
            <a:prstGeom prst="rect">
              <a:avLst/>
            </a:prstGeom>
          </p:spPr>
        </p:pic>
        <p:pic>
          <p:nvPicPr>
            <p:cNvPr id="18" name="Picture 17" descr="A picture containing green, holding, table, sitting&#10;&#10;Description automatically generated">
              <a:extLst>
                <a:ext uri="{FF2B5EF4-FFF2-40B4-BE49-F238E27FC236}">
                  <a16:creationId xmlns:a16="http://schemas.microsoft.com/office/drawing/2014/main" id="{5E8359D9-630D-4571-9BC2-1D3FEAC12B1E}"/>
                </a:ext>
              </a:extLst>
            </p:cNvPr>
            <p:cNvPicPr>
              <a:picLocks noChangeAspect="1"/>
            </p:cNvPicPr>
            <p:nvPr userDrawn="1"/>
          </p:nvPicPr>
          <p:blipFill rotWithShape="1">
            <a:blip r:embed="rId5" cstate="email">
              <a:biLevel thresh="25000"/>
              <a:extLst>
                <a:ext uri="{28A0092B-C50C-407E-A947-70E740481C1C}">
                  <a14:useLocalDpi xmlns:a14="http://schemas.microsoft.com/office/drawing/2010/main"/>
                </a:ext>
              </a:extLst>
            </a:blip>
            <a:srcRect/>
            <a:stretch/>
          </p:blipFill>
          <p:spPr>
            <a:xfrm>
              <a:off x="3574867" y="6526125"/>
              <a:ext cx="3860271" cy="326892"/>
            </a:xfrm>
            <a:prstGeom prst="rect">
              <a:avLst/>
            </a:prstGeom>
          </p:spPr>
        </p:pic>
        <p:pic>
          <p:nvPicPr>
            <p:cNvPr id="19" name="Picture 18" descr="A picture containing green, holding, table, sitting&#10;&#10;Description automatically generated">
              <a:extLst>
                <a:ext uri="{FF2B5EF4-FFF2-40B4-BE49-F238E27FC236}">
                  <a16:creationId xmlns:a16="http://schemas.microsoft.com/office/drawing/2014/main" id="{278E2348-CFDB-44F3-98C1-F76E84D8BC3C}"/>
                </a:ext>
              </a:extLst>
            </p:cNvPr>
            <p:cNvPicPr>
              <a:picLocks noChangeAspect="1"/>
            </p:cNvPicPr>
            <p:nvPr userDrawn="1"/>
          </p:nvPicPr>
          <p:blipFill rotWithShape="1">
            <a:blip r:embed="rId6" cstate="email">
              <a:biLevel thresh="25000"/>
              <a:extLst>
                <a:ext uri="{28A0092B-C50C-407E-A947-70E740481C1C}">
                  <a14:useLocalDpi xmlns:a14="http://schemas.microsoft.com/office/drawing/2010/main"/>
                </a:ext>
              </a:extLst>
            </a:blip>
            <a:srcRect/>
            <a:stretch/>
          </p:blipFill>
          <p:spPr>
            <a:xfrm>
              <a:off x="7224988" y="6526242"/>
              <a:ext cx="3860271" cy="331757"/>
            </a:xfrm>
            <a:prstGeom prst="rect">
              <a:avLst/>
            </a:prstGeom>
          </p:spPr>
        </p:pic>
        <p:pic>
          <p:nvPicPr>
            <p:cNvPr id="20" name="Picture 19" descr="A picture containing green, holding, table, sitting&#10;&#10;Description automatically generated">
              <a:extLst>
                <a:ext uri="{FF2B5EF4-FFF2-40B4-BE49-F238E27FC236}">
                  <a16:creationId xmlns:a16="http://schemas.microsoft.com/office/drawing/2014/main" id="{4D884B1C-FAE8-4BEF-8D8C-90B473DE0F87}"/>
                </a:ext>
              </a:extLst>
            </p:cNvPr>
            <p:cNvPicPr>
              <a:picLocks noChangeAspect="1"/>
            </p:cNvPicPr>
            <p:nvPr userDrawn="1"/>
          </p:nvPicPr>
          <p:blipFill rotWithShape="1">
            <a:blip r:embed="rId7" cstate="email">
              <a:biLevel thresh="25000"/>
              <a:extLst>
                <a:ext uri="{28A0092B-C50C-407E-A947-70E740481C1C}">
                  <a14:useLocalDpi xmlns:a14="http://schemas.microsoft.com/office/drawing/2010/main"/>
                </a:ext>
              </a:extLst>
            </a:blip>
            <a:srcRect/>
            <a:stretch/>
          </p:blipFill>
          <p:spPr>
            <a:xfrm>
              <a:off x="10938543" y="6524624"/>
              <a:ext cx="1253458" cy="333375"/>
            </a:xfrm>
            <a:prstGeom prst="rect">
              <a:avLst/>
            </a:prstGeom>
          </p:spPr>
        </p:pic>
      </p:grpSp>
      <p:pic>
        <p:nvPicPr>
          <p:cNvPr id="4" name="Picture 4" descr="Deforestation for palm oil in Malaysia.">
            <a:extLst>
              <a:ext uri="{FF2B5EF4-FFF2-40B4-BE49-F238E27FC236}">
                <a16:creationId xmlns:a16="http://schemas.microsoft.com/office/drawing/2014/main" id="{A67565CC-F95C-410E-A4DD-0C3AED97D749}"/>
              </a:ext>
            </a:extLst>
          </p:cNvPr>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2732217" y="4143601"/>
            <a:ext cx="6714055" cy="142254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7072E30-2695-476B-98DA-0E5AC7024111}"/>
              </a:ext>
            </a:extLst>
          </p:cNvPr>
          <p:cNvSpPr>
            <a:spLocks noGrp="1"/>
          </p:cNvSpPr>
          <p:nvPr>
            <p:ph type="ctrTitle"/>
          </p:nvPr>
        </p:nvSpPr>
        <p:spPr>
          <a:xfrm>
            <a:off x="3061088" y="2292646"/>
            <a:ext cx="5618452" cy="2214649"/>
          </a:xfrm>
        </p:spPr>
        <p:txBody>
          <a:bodyPr anchor="t">
            <a:noAutofit/>
          </a:bodyPr>
          <a:lstStyle>
            <a:lvl1pPr algn="l">
              <a:defRPr sz="3600" b="0">
                <a:solidFill>
                  <a:schemeClr val="accent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4BB79B8-A8D7-4E5C-9ACD-7E2A94939A06}"/>
              </a:ext>
            </a:extLst>
          </p:cNvPr>
          <p:cNvSpPr>
            <a:spLocks noGrp="1"/>
          </p:cNvSpPr>
          <p:nvPr>
            <p:ph type="subTitle" idx="1"/>
          </p:nvPr>
        </p:nvSpPr>
        <p:spPr>
          <a:xfrm>
            <a:off x="3061088" y="3750207"/>
            <a:ext cx="5618452" cy="70757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6" name="Picture 15" descr="A star in the background&#10;&#10;Description automatically generated">
            <a:extLst>
              <a:ext uri="{FF2B5EF4-FFF2-40B4-BE49-F238E27FC236}">
                <a16:creationId xmlns:a16="http://schemas.microsoft.com/office/drawing/2014/main" id="{AED28847-C52A-4E15-B9CF-83161EAFC69D}"/>
              </a:ext>
            </a:extLst>
          </p:cNvPr>
          <p:cNvPicPr>
            <a:picLocks noChangeAspect="1"/>
          </p:cNvPicPr>
          <p:nvPr userDrawn="1"/>
        </p:nvPicPr>
        <p:blipFill rotWithShape="1">
          <a:blip r:embed="rId9" cstate="email">
            <a:extLst>
              <a:ext uri="{28A0092B-C50C-407E-A947-70E740481C1C}">
                <a14:useLocalDpi xmlns:a14="http://schemas.microsoft.com/office/drawing/2010/main"/>
              </a:ext>
            </a:extLst>
          </a:blip>
          <a:srcRect/>
          <a:stretch/>
        </p:blipFill>
        <p:spPr>
          <a:xfrm>
            <a:off x="2399571" y="993846"/>
            <a:ext cx="7369963" cy="5172103"/>
          </a:xfrm>
          <a:prstGeom prst="rect">
            <a:avLst/>
          </a:prstGeom>
        </p:spPr>
      </p:pic>
    </p:spTree>
    <p:extLst>
      <p:ext uri="{BB962C8B-B14F-4D97-AF65-F5344CB8AC3E}">
        <p14:creationId xmlns:p14="http://schemas.microsoft.com/office/powerpoint/2010/main" val="359897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9B4ADC-93E0-4763-AB50-07E583BE2552}"/>
              </a:ext>
            </a:extLst>
          </p:cNvPr>
          <p:cNvSpPr>
            <a:spLocks noGrp="1"/>
          </p:cNvSpPr>
          <p:nvPr>
            <p:ph type="body" idx="1"/>
          </p:nvPr>
        </p:nvSpPr>
        <p:spPr>
          <a:xfrm>
            <a:off x="839788" y="1825625"/>
            <a:ext cx="10514012" cy="3618734"/>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1D710043-6EA1-401B-8AA2-7EB378262578}"/>
              </a:ext>
            </a:extLst>
          </p:cNvPr>
          <p:cNvSpPr>
            <a:spLocks noGrp="1"/>
          </p:cNvSpPr>
          <p:nvPr>
            <p:ph type="dt" sz="half" idx="2"/>
          </p:nvPr>
        </p:nvSpPr>
        <p:spPr>
          <a:xfrm>
            <a:off x="334963" y="6151643"/>
            <a:ext cx="2743200" cy="365125"/>
          </a:xfrm>
          <a:prstGeom prst="rect">
            <a:avLst/>
          </a:prstGeom>
        </p:spPr>
        <p:txBody>
          <a:bodyPr vert="horz" lIns="0" tIns="0" rIns="0" bIns="0" rtlCol="0" anchor="ctr"/>
          <a:lstStyle>
            <a:lvl1pPr algn="l">
              <a:defRPr sz="1200">
                <a:solidFill>
                  <a:schemeClr val="bg1"/>
                </a:solidFill>
              </a:defRPr>
            </a:lvl1pPr>
          </a:lstStyle>
          <a:p>
            <a:endParaRPr lang="en-GB" dirty="0"/>
          </a:p>
        </p:txBody>
      </p:sp>
      <p:sp>
        <p:nvSpPr>
          <p:cNvPr id="5" name="Footer Placeholder 4">
            <a:extLst>
              <a:ext uri="{FF2B5EF4-FFF2-40B4-BE49-F238E27FC236}">
                <a16:creationId xmlns:a16="http://schemas.microsoft.com/office/drawing/2014/main" id="{24954C0D-BD35-4D85-BE79-9E71F838D0B7}"/>
              </a:ext>
            </a:extLst>
          </p:cNvPr>
          <p:cNvSpPr>
            <a:spLocks noGrp="1"/>
          </p:cNvSpPr>
          <p:nvPr>
            <p:ph type="ftr" sz="quarter" idx="3"/>
          </p:nvPr>
        </p:nvSpPr>
        <p:spPr>
          <a:xfrm>
            <a:off x="654816" y="-545859"/>
            <a:ext cx="2859565" cy="237388"/>
          </a:xfrm>
          <a:prstGeom prst="rect">
            <a:avLst/>
          </a:prstGeom>
          <a:solidFill>
            <a:schemeClr val="bg1"/>
          </a:solidFill>
        </p:spPr>
        <p:txBody>
          <a:bodyPr vert="horz" lIns="0" tIns="0" rIns="0" bIns="0" rtlCol="0" anchor="ctr"/>
          <a:lstStyle>
            <a:lvl1pPr algn="l">
              <a:defRPr sz="1000">
                <a:solidFill>
                  <a:schemeClr val="tx1"/>
                </a:solidFill>
              </a:defRPr>
            </a:lvl1pPr>
          </a:lstStyle>
          <a:p>
            <a:r>
              <a:rPr lang="fr-FR" dirty="0"/>
              <a:t>CLIMATE CHANGE: DEFORESTATION INTERACTIVE QUIZ</a:t>
            </a:r>
            <a:endParaRPr lang="en-GB" dirty="0"/>
          </a:p>
        </p:txBody>
      </p:sp>
      <p:sp>
        <p:nvSpPr>
          <p:cNvPr id="2" name="Title Placeholder 1">
            <a:extLst>
              <a:ext uri="{FF2B5EF4-FFF2-40B4-BE49-F238E27FC236}">
                <a16:creationId xmlns:a16="http://schemas.microsoft.com/office/drawing/2014/main" id="{79441178-5675-4FFC-A760-978762EE207A}"/>
              </a:ext>
            </a:extLst>
          </p:cNvPr>
          <p:cNvSpPr>
            <a:spLocks noGrp="1"/>
          </p:cNvSpPr>
          <p:nvPr>
            <p:ph type="title"/>
          </p:nvPr>
        </p:nvSpPr>
        <p:spPr>
          <a:xfrm>
            <a:off x="838994" y="213915"/>
            <a:ext cx="5352486" cy="580806"/>
          </a:xfrm>
          <a:prstGeom prst="rect">
            <a:avLst/>
          </a:prstGeom>
          <a:noFill/>
        </p:spPr>
        <p:txBody>
          <a:bodyPr vert="horz" lIns="0" tIns="0" rIns="0" bIns="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753009669"/>
      </p:ext>
    </p:extLst>
  </p:cSld>
  <p:clrMap bg1="lt1" tx1="dk1" bg2="lt2" tx2="dk2" accent1="accent1" accent2="accent2" accent3="accent3" accent4="accent4" accent5="accent5" accent6="accent6" hlink="hlink" folHlink="folHlink"/>
  <p:sldLayoutIdLst>
    <p:sldLayoutId id="2147483677" r:id="rId1"/>
    <p:sldLayoutId id="2147483682" r:id="rId2"/>
    <p:sldLayoutId id="2147483650" r:id="rId3"/>
    <p:sldLayoutId id="2147483680" r:id="rId4"/>
    <p:sldLayoutId id="2147483681" r:id="rId5"/>
    <p:sldLayoutId id="2147483667" r:id="rId6"/>
    <p:sldLayoutId id="2147483679" r:id="rId7"/>
    <p:sldLayoutId id="2147483678" r:id="rId8"/>
    <p:sldLayoutId id="2147483656" r:id="rId9"/>
    <p:sldLayoutId id="2147483655" r:id="rId10"/>
  </p:sldLayoutIdLst>
  <p:hf sldNum="0"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0">
          <p15:clr>
            <a:srgbClr val="F26B43"/>
          </p15:clr>
        </p15:guide>
        <p15:guide id="2" pos="211">
          <p15:clr>
            <a:srgbClr val="F26B43"/>
          </p15:clr>
        </p15:guide>
        <p15:guide id="3" orient="horz" pos="4110">
          <p15:clr>
            <a:srgbClr val="F26B43"/>
          </p15:clr>
        </p15:guide>
        <p15:guide id="4" pos="7469">
          <p15:clr>
            <a:srgbClr val="F26B43"/>
          </p15:clr>
        </p15:guide>
        <p15:guide id="5" pos="529">
          <p15:clr>
            <a:srgbClr val="F26B43"/>
          </p15:clr>
        </p15:guide>
        <p15:guide id="6" pos="71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73.jpeg"/><Relationship Id="rId7" Type="http://schemas.openxmlformats.org/officeDocument/2006/relationships/image" Target="../media/image56.pn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slide" Target="slide29.xml"/><Relationship Id="rId5" Type="http://schemas.openxmlformats.org/officeDocument/2006/relationships/image" Target="../media/image55.png"/><Relationship Id="rId10" Type="http://schemas.openxmlformats.org/officeDocument/2006/relationships/image" Target="../media/image68.png"/><Relationship Id="rId4" Type="http://schemas.openxmlformats.org/officeDocument/2006/relationships/slide" Target="slide11.xml"/><Relationship Id="rId9" Type="http://schemas.openxmlformats.org/officeDocument/2006/relationships/image" Target="../media/image75.png"/></Relationships>
</file>

<file path=ppt/slides/_rels/slide1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2.png"/><Relationship Id="rId12" Type="http://schemas.openxmlformats.org/officeDocument/2006/relationships/image" Target="../media/image25.png"/><Relationship Id="rId2" Type="http://schemas.openxmlformats.org/officeDocument/2006/relationships/image" Target="../media/image70.png"/><Relationship Id="rId16"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slide" Target="slide12.xml"/><Relationship Id="rId5" Type="http://schemas.openxmlformats.org/officeDocument/2006/relationships/image" Target="../media/image61.png"/><Relationship Id="rId15" Type="http://schemas.openxmlformats.org/officeDocument/2006/relationships/image" Target="../media/image51.png"/><Relationship Id="rId10" Type="http://schemas.openxmlformats.org/officeDocument/2006/relationships/image" Target="../media/image71.png"/><Relationship Id="rId4" Type="http://schemas.openxmlformats.org/officeDocument/2006/relationships/image" Target="../media/image45.png"/><Relationship Id="rId9" Type="http://schemas.openxmlformats.org/officeDocument/2006/relationships/image" Target="../media/image64.png"/><Relationship Id="rId14" Type="http://schemas.openxmlformats.org/officeDocument/2006/relationships/image" Target="../media/image66.png"/></Relationships>
</file>

<file path=ppt/slides/_rels/slide12.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55.png"/><Relationship Id="rId7" Type="http://schemas.openxmlformats.org/officeDocument/2006/relationships/image" Target="../media/image77.jpeg"/><Relationship Id="rId2" Type="http://schemas.openxmlformats.org/officeDocument/2006/relationships/slide" Target="slide13.xml"/><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56.png"/><Relationship Id="rId10" Type="http://schemas.openxmlformats.org/officeDocument/2006/relationships/image" Target="../media/image75.png"/><Relationship Id="rId4" Type="http://schemas.openxmlformats.org/officeDocument/2006/relationships/slide" Target="slide33.xml"/><Relationship Id="rId9" Type="http://schemas.openxmlformats.org/officeDocument/2006/relationships/image" Target="../media/image74.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5.png"/><Relationship Id="rId2" Type="http://schemas.openxmlformats.org/officeDocument/2006/relationships/image" Target="../media/image60.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25.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slide" Target="slide14.xml"/><Relationship Id="rId4" Type="http://schemas.openxmlformats.org/officeDocument/2006/relationships/image" Target="../media/image61.png"/><Relationship Id="rId9" Type="http://schemas.openxmlformats.org/officeDocument/2006/relationships/image" Target="../media/image71.png"/><Relationship Id="rId14" Type="http://schemas.openxmlformats.org/officeDocument/2006/relationships/image" Target="../media/image51.png"/></Relationships>
</file>

<file path=ppt/slides/_rels/slide14.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55.png"/><Relationship Id="rId7" Type="http://schemas.openxmlformats.org/officeDocument/2006/relationships/image" Target="../media/image81.jpeg"/><Relationship Id="rId2" Type="http://schemas.openxmlformats.org/officeDocument/2006/relationships/slide" Target="slide6.xml"/><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png"/><Relationship Id="rId10" Type="http://schemas.openxmlformats.org/officeDocument/2006/relationships/image" Target="../media/image84.jpeg"/><Relationship Id="rId4" Type="http://schemas.openxmlformats.org/officeDocument/2006/relationships/slide" Target="slide55.xml"/><Relationship Id="rId9" Type="http://schemas.openxmlformats.org/officeDocument/2006/relationships/image" Target="../media/image83.png"/></Relationships>
</file>

<file path=ppt/slides/_rels/slide1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5.png"/><Relationship Id="rId2" Type="http://schemas.openxmlformats.org/officeDocument/2006/relationships/image" Target="../media/image60.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85.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image" Target="../media/image25.png"/><Relationship Id="rId4" Type="http://schemas.openxmlformats.org/officeDocument/2006/relationships/image" Target="../media/image61.png"/><Relationship Id="rId9" Type="http://schemas.openxmlformats.org/officeDocument/2006/relationships/slide" Target="slide16.xml"/><Relationship Id="rId14" Type="http://schemas.openxmlformats.org/officeDocument/2006/relationships/image" Target="../media/image51.png"/></Relationships>
</file>

<file path=ppt/slides/_rels/slide1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slide" Target="slide35.xml"/><Relationship Id="rId7"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slide" Target="slide17.xml"/><Relationship Id="rId4" Type="http://schemas.openxmlformats.org/officeDocument/2006/relationships/image" Target="../media/image55.png"/><Relationship Id="rId9" Type="http://schemas.openxmlformats.org/officeDocument/2006/relationships/image" Target="../media/image89.png"/></Relationships>
</file>

<file path=ppt/slides/_rels/slide1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5.png"/><Relationship Id="rId2" Type="http://schemas.openxmlformats.org/officeDocument/2006/relationships/image" Target="../media/image60.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85.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image" Target="../media/image25.png"/><Relationship Id="rId4" Type="http://schemas.openxmlformats.org/officeDocument/2006/relationships/image" Target="../media/image61.png"/><Relationship Id="rId9" Type="http://schemas.openxmlformats.org/officeDocument/2006/relationships/slide" Target="slide18.xml"/><Relationship Id="rId14" Type="http://schemas.openxmlformats.org/officeDocument/2006/relationships/image" Target="../media/image51.png"/></Relationships>
</file>

<file path=ppt/slides/_rels/slide1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slide" Target="slide41.xml"/><Relationship Id="rId7" Type="http://schemas.openxmlformats.org/officeDocument/2006/relationships/image" Target="../media/image53.jpeg"/><Relationship Id="rId2" Type="http://schemas.openxmlformats.org/officeDocument/2006/relationships/image" Target="../media/image90.jpe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slide" Target="slide19.xml"/><Relationship Id="rId10" Type="http://schemas.openxmlformats.org/officeDocument/2006/relationships/image" Target="../media/image93.png"/><Relationship Id="rId4" Type="http://schemas.openxmlformats.org/officeDocument/2006/relationships/image" Target="../media/image55.png"/><Relationship Id="rId9" Type="http://schemas.openxmlformats.org/officeDocument/2006/relationships/image" Target="../media/image92.jpeg"/></Relationships>
</file>

<file path=ppt/slides/_rels/slide1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5.png"/><Relationship Id="rId2" Type="http://schemas.openxmlformats.org/officeDocument/2006/relationships/image" Target="../media/image60.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25.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slide" Target="slide20.xml"/><Relationship Id="rId4" Type="http://schemas.openxmlformats.org/officeDocument/2006/relationships/image" Target="../media/image61.png"/><Relationship Id="rId9" Type="http://schemas.openxmlformats.org/officeDocument/2006/relationships/image" Target="../media/image85.png"/><Relationship Id="rId1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55.png"/><Relationship Id="rId7" Type="http://schemas.openxmlformats.org/officeDocument/2006/relationships/image" Target="../media/image53.jpeg"/><Relationship Id="rId2" Type="http://schemas.openxmlformats.org/officeDocument/2006/relationships/slide" Target="slide45.xml"/><Relationship Id="rId1" Type="http://schemas.openxmlformats.org/officeDocument/2006/relationships/slideLayout" Target="../slideLayouts/slideLayout7.xml"/><Relationship Id="rId6" Type="http://schemas.openxmlformats.org/officeDocument/2006/relationships/image" Target="../media/image90.jpeg"/><Relationship Id="rId5" Type="http://schemas.openxmlformats.org/officeDocument/2006/relationships/image" Target="../media/image56.png"/><Relationship Id="rId10" Type="http://schemas.openxmlformats.org/officeDocument/2006/relationships/image" Target="../media/image93.png"/><Relationship Id="rId4" Type="http://schemas.openxmlformats.org/officeDocument/2006/relationships/slide" Target="slide21.xml"/><Relationship Id="rId9" Type="http://schemas.openxmlformats.org/officeDocument/2006/relationships/image" Target="../media/image92.jpeg"/></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5.png"/><Relationship Id="rId2" Type="http://schemas.openxmlformats.org/officeDocument/2006/relationships/image" Target="../media/image60.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25.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slide" Target="slide22.xml"/><Relationship Id="rId4" Type="http://schemas.openxmlformats.org/officeDocument/2006/relationships/image" Target="../media/image61.png"/><Relationship Id="rId9" Type="http://schemas.openxmlformats.org/officeDocument/2006/relationships/image" Target="../media/image85.png"/><Relationship Id="rId14" Type="http://schemas.openxmlformats.org/officeDocument/2006/relationships/image" Target="../media/image51.png"/></Relationships>
</file>

<file path=ppt/slides/_rels/slide22.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79.png"/><Relationship Id="rId7" Type="http://schemas.openxmlformats.org/officeDocument/2006/relationships/image" Target="../media/image40.png"/><Relationship Id="rId2" Type="http://schemas.openxmlformats.org/officeDocument/2006/relationships/slide" Target="slide55.xml"/><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slide" Target="slide6.xml"/><Relationship Id="rId4" Type="http://schemas.openxmlformats.org/officeDocument/2006/relationships/image" Target="../media/image94.jpeg"/><Relationship Id="rId9" Type="http://schemas.openxmlformats.org/officeDocument/2006/relationships/image" Target="../media/image68.png"/></Relationships>
</file>

<file path=ppt/slides/_rels/slide2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6.pn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65.png"/><Relationship Id="rId5" Type="http://schemas.openxmlformats.org/officeDocument/2006/relationships/image" Target="../media/image46.png"/><Relationship Id="rId15" Type="http://schemas.openxmlformats.org/officeDocument/2006/relationships/image" Target="../media/image70.png"/><Relationship Id="rId10" Type="http://schemas.openxmlformats.org/officeDocument/2006/relationships/image" Target="../media/image25.png"/><Relationship Id="rId4" Type="http://schemas.openxmlformats.org/officeDocument/2006/relationships/image" Target="../media/image61.png"/><Relationship Id="rId9" Type="http://schemas.openxmlformats.org/officeDocument/2006/relationships/slide" Target="slide24.xml"/><Relationship Id="rId1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 Target="slide37.xml"/><Relationship Id="rId7"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slide" Target="slide25.xml"/><Relationship Id="rId4" Type="http://schemas.openxmlformats.org/officeDocument/2006/relationships/image" Target="../media/image55.png"/><Relationship Id="rId9" Type="http://schemas.openxmlformats.org/officeDocument/2006/relationships/image" Target="../media/image68.png"/></Relationships>
</file>

<file path=ppt/slides/_rels/slide2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5.png"/><Relationship Id="rId2" Type="http://schemas.openxmlformats.org/officeDocument/2006/relationships/image" Target="../media/image60.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71.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image" Target="../media/image25.png"/><Relationship Id="rId4" Type="http://schemas.openxmlformats.org/officeDocument/2006/relationships/image" Target="../media/image61.png"/><Relationship Id="rId9" Type="http://schemas.openxmlformats.org/officeDocument/2006/relationships/slide" Target="slide26.xml"/><Relationship Id="rId1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99.png"/><Relationship Id="rId2" Type="http://schemas.openxmlformats.org/officeDocument/2006/relationships/slide" Target="slide51.xml"/><Relationship Id="rId1" Type="http://schemas.openxmlformats.org/officeDocument/2006/relationships/slideLayout" Target="../slideLayouts/slideLayout7.xml"/><Relationship Id="rId6" Type="http://schemas.openxmlformats.org/officeDocument/2006/relationships/image" Target="../media/image98.jpeg"/><Relationship Id="rId5" Type="http://schemas.openxmlformats.org/officeDocument/2006/relationships/image" Target="../media/image56.png"/><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6.pn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65.png"/><Relationship Id="rId5" Type="http://schemas.openxmlformats.org/officeDocument/2006/relationships/image" Target="../media/image46.png"/><Relationship Id="rId15" Type="http://schemas.openxmlformats.org/officeDocument/2006/relationships/image" Target="../media/image70.png"/><Relationship Id="rId10" Type="http://schemas.openxmlformats.org/officeDocument/2006/relationships/image" Target="../media/image25.png"/><Relationship Id="rId4" Type="http://schemas.openxmlformats.org/officeDocument/2006/relationships/image" Target="../media/image61.png"/><Relationship Id="rId9" Type="http://schemas.openxmlformats.org/officeDocument/2006/relationships/slide" Target="slide28.xml"/><Relationship Id="rId14" Type="http://schemas.openxmlformats.org/officeDocument/2006/relationships/image" Target="../media/image52.png"/></Relationships>
</file>

<file path=ppt/slides/_rels/slide28.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slide" Target="slide55.xml"/><Relationship Id="rId7" Type="http://schemas.openxmlformats.org/officeDocument/2006/relationships/image" Target="../media/image55.png"/><Relationship Id="rId2" Type="http://schemas.openxmlformats.org/officeDocument/2006/relationships/image" Target="../media/image100.jpe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101.jpeg"/><Relationship Id="rId4" Type="http://schemas.openxmlformats.org/officeDocument/2006/relationships/image" Target="../media/image79.png"/><Relationship Id="rId9" Type="http://schemas.openxmlformats.org/officeDocument/2006/relationships/image" Target="../media/image99.png"/></Relationships>
</file>

<file path=ppt/slides/_rels/slide2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5.png"/><Relationship Id="rId2" Type="http://schemas.openxmlformats.org/officeDocument/2006/relationships/image" Target="../media/image60.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25.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slide" Target="slide30.xml"/><Relationship Id="rId4" Type="http://schemas.openxmlformats.org/officeDocument/2006/relationships/image" Target="../media/image61.png"/><Relationship Id="rId9" Type="http://schemas.openxmlformats.org/officeDocument/2006/relationships/image" Target="../media/image71.png"/><Relationship Id="rId14" Type="http://schemas.openxmlformats.org/officeDocument/2006/relationships/image" Target="../media/image51.png"/></Relationships>
</file>

<file path=ppt/slides/_rels/slide3.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3" Type="http://schemas.openxmlformats.org/officeDocument/2006/relationships/slide" Target="slide1.xml"/><Relationship Id="rId7" Type="http://schemas.openxmlformats.org/officeDocument/2006/relationships/image" Target="../media/image26.jpeg"/><Relationship Id="rId12" Type="http://schemas.openxmlformats.org/officeDocument/2006/relationships/image" Target="../media/image31.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slide" Target="slide4.xml"/><Relationship Id="rId10" Type="http://schemas.openxmlformats.org/officeDocument/2006/relationships/image" Target="../media/image29.jpeg"/><Relationship Id="rId4" Type="http://schemas.openxmlformats.org/officeDocument/2006/relationships/image" Target="../media/image24.png"/><Relationship Id="rId9" Type="http://schemas.openxmlformats.org/officeDocument/2006/relationships/image" Target="../media/image28.jpeg"/></Relationships>
</file>

<file path=ppt/slides/_rels/slide30.xml.rels><?xml version="1.0" encoding="UTF-8" standalone="yes"?>
<Relationships xmlns="http://schemas.openxmlformats.org/package/2006/relationships"><Relationship Id="rId8" Type="http://schemas.openxmlformats.org/officeDocument/2006/relationships/image" Target="../media/image73.jpeg"/><Relationship Id="rId3" Type="http://schemas.openxmlformats.org/officeDocument/2006/relationships/image" Target="../media/image55.png"/><Relationship Id="rId7" Type="http://schemas.openxmlformats.org/officeDocument/2006/relationships/image" Target="../media/image72.jpeg"/><Relationship Id="rId2" Type="http://schemas.openxmlformats.org/officeDocument/2006/relationships/slide" Target="slide51.xml"/><Relationship Id="rId1" Type="http://schemas.openxmlformats.org/officeDocument/2006/relationships/slideLayout" Target="../slideLayouts/slideLayout7.xml"/><Relationship Id="rId6" Type="http://schemas.openxmlformats.org/officeDocument/2006/relationships/image" Target="../media/image103.png"/><Relationship Id="rId5" Type="http://schemas.openxmlformats.org/officeDocument/2006/relationships/image" Target="../media/image56.png"/><Relationship Id="rId4" Type="http://schemas.openxmlformats.org/officeDocument/2006/relationships/slide" Target="slide31.xml"/><Relationship Id="rId9" Type="http://schemas.openxmlformats.org/officeDocument/2006/relationships/image" Target="../media/image68.png"/></Relationships>
</file>

<file path=ppt/slides/_rels/slide3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5.png"/><Relationship Id="rId2" Type="http://schemas.openxmlformats.org/officeDocument/2006/relationships/image" Target="../media/image60.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25.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slide" Target="slide32.xml"/><Relationship Id="rId4" Type="http://schemas.openxmlformats.org/officeDocument/2006/relationships/image" Target="../media/image61.png"/><Relationship Id="rId9" Type="http://schemas.openxmlformats.org/officeDocument/2006/relationships/image" Target="../media/image71.png"/><Relationship Id="rId14"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5.jpeg"/><Relationship Id="rId7" Type="http://schemas.openxmlformats.org/officeDocument/2006/relationships/image" Target="../media/image55.png"/><Relationship Id="rId2" Type="http://schemas.openxmlformats.org/officeDocument/2006/relationships/image" Target="../media/image104.jpe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79.png"/><Relationship Id="rId4" Type="http://schemas.openxmlformats.org/officeDocument/2006/relationships/slide" Target="slide55.xml"/><Relationship Id="rId9" Type="http://schemas.openxmlformats.org/officeDocument/2006/relationships/image" Target="../media/image107.png"/></Relationships>
</file>

<file path=ppt/slides/_rels/slide3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52.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51.png"/><Relationship Id="rId2" Type="http://schemas.openxmlformats.org/officeDocument/2006/relationships/image" Target="../media/image60.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66.png"/><Relationship Id="rId5" Type="http://schemas.openxmlformats.org/officeDocument/2006/relationships/image" Target="../media/image46.png"/><Relationship Id="rId15" Type="http://schemas.openxmlformats.org/officeDocument/2006/relationships/image" Target="../media/image25.png"/><Relationship Id="rId10" Type="http://schemas.openxmlformats.org/officeDocument/2006/relationships/image" Target="../media/image65.png"/><Relationship Id="rId4" Type="http://schemas.openxmlformats.org/officeDocument/2006/relationships/image" Target="../media/image61.png"/><Relationship Id="rId9" Type="http://schemas.openxmlformats.org/officeDocument/2006/relationships/image" Target="../media/image71.png"/><Relationship Id="rId14" Type="http://schemas.openxmlformats.org/officeDocument/2006/relationships/slide" Target="slide34.xml"/></Relationships>
</file>

<file path=ppt/slides/_rels/slide34.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9.jpeg"/><Relationship Id="rId7" Type="http://schemas.openxmlformats.org/officeDocument/2006/relationships/image" Target="../media/image55.png"/><Relationship Id="rId2" Type="http://schemas.openxmlformats.org/officeDocument/2006/relationships/image" Target="../media/image108.jpe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79.png"/><Relationship Id="rId4" Type="http://schemas.openxmlformats.org/officeDocument/2006/relationships/slide" Target="slide55.xml"/><Relationship Id="rId9" Type="http://schemas.openxmlformats.org/officeDocument/2006/relationships/image" Target="../media/image58.png"/></Relationships>
</file>

<file path=ppt/slides/_rels/slide3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6.pn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65.png"/><Relationship Id="rId5" Type="http://schemas.openxmlformats.org/officeDocument/2006/relationships/image" Target="../media/image46.png"/><Relationship Id="rId15" Type="http://schemas.openxmlformats.org/officeDocument/2006/relationships/image" Target="../media/image70.png"/><Relationship Id="rId10" Type="http://schemas.openxmlformats.org/officeDocument/2006/relationships/image" Target="../media/image25.png"/><Relationship Id="rId4" Type="http://schemas.openxmlformats.org/officeDocument/2006/relationships/image" Target="../media/image61.png"/><Relationship Id="rId9" Type="http://schemas.openxmlformats.org/officeDocument/2006/relationships/slide" Target="slide36.xml"/><Relationship Id="rId14" Type="http://schemas.openxmlformats.org/officeDocument/2006/relationships/image" Target="../media/image52.png"/></Relationships>
</file>

<file path=ppt/slides/_rels/slide36.xml.rels><?xml version="1.0" encoding="UTF-8" standalone="yes"?>
<Relationships xmlns="http://schemas.openxmlformats.org/package/2006/relationships"><Relationship Id="rId8" Type="http://schemas.openxmlformats.org/officeDocument/2006/relationships/image" Target="../media/image113.jpeg"/><Relationship Id="rId3" Type="http://schemas.openxmlformats.org/officeDocument/2006/relationships/slide" Target="slide37.xml"/><Relationship Id="rId7" Type="http://schemas.openxmlformats.org/officeDocument/2006/relationships/image" Target="../media/image112.jpeg"/><Relationship Id="rId12" Type="http://schemas.openxmlformats.org/officeDocument/2006/relationships/image" Target="../media/image68.png"/><Relationship Id="rId2" Type="http://schemas.openxmlformats.org/officeDocument/2006/relationships/image" Target="../media/image111.pn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8.png"/><Relationship Id="rId5" Type="http://schemas.openxmlformats.org/officeDocument/2006/relationships/slide" Target="slide49.xml"/><Relationship Id="rId10" Type="http://schemas.openxmlformats.org/officeDocument/2006/relationships/image" Target="../media/image115.jpeg"/><Relationship Id="rId4" Type="http://schemas.openxmlformats.org/officeDocument/2006/relationships/image" Target="../media/image55.png"/><Relationship Id="rId9" Type="http://schemas.openxmlformats.org/officeDocument/2006/relationships/image" Target="../media/image114.jpeg"/></Relationships>
</file>

<file path=ppt/slides/_rels/slide3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5.png"/><Relationship Id="rId2" Type="http://schemas.openxmlformats.org/officeDocument/2006/relationships/image" Target="../media/image60.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25.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slide" Target="slide38.xml"/><Relationship Id="rId4" Type="http://schemas.openxmlformats.org/officeDocument/2006/relationships/image" Target="../media/image61.png"/><Relationship Id="rId9" Type="http://schemas.openxmlformats.org/officeDocument/2006/relationships/image" Target="../media/image71.png"/><Relationship Id="rId14" Type="http://schemas.openxmlformats.org/officeDocument/2006/relationships/image" Target="../media/image51.png"/></Relationships>
</file>

<file path=ppt/slides/_rels/slide38.xml.rels><?xml version="1.0" encoding="UTF-8" standalone="yes"?>
<Relationships xmlns="http://schemas.openxmlformats.org/package/2006/relationships"><Relationship Id="rId8" Type="http://schemas.openxmlformats.org/officeDocument/2006/relationships/image" Target="../media/image116.png"/><Relationship Id="rId3" Type="http://schemas.openxmlformats.org/officeDocument/2006/relationships/image" Target="../media/image55.png"/><Relationship Id="rId7" Type="http://schemas.openxmlformats.org/officeDocument/2006/relationships/image" Target="../media/image74.png"/><Relationship Id="rId2" Type="http://schemas.openxmlformats.org/officeDocument/2006/relationships/slide" Target="slide39.xml"/><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56.png"/><Relationship Id="rId10" Type="http://schemas.openxmlformats.org/officeDocument/2006/relationships/image" Target="../media/image68.png"/><Relationship Id="rId4" Type="http://schemas.openxmlformats.org/officeDocument/2006/relationships/slide" Target="slide47.xml"/><Relationship Id="rId9" Type="http://schemas.openxmlformats.org/officeDocument/2006/relationships/image" Target="../media/image117.jpeg"/></Relationships>
</file>

<file path=ppt/slides/_rels/slide3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5.png"/><Relationship Id="rId2" Type="http://schemas.openxmlformats.org/officeDocument/2006/relationships/image" Target="../media/image60.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25.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slide" Target="slide40.xml"/><Relationship Id="rId4" Type="http://schemas.openxmlformats.org/officeDocument/2006/relationships/image" Target="../media/image61.png"/><Relationship Id="rId9" Type="http://schemas.openxmlformats.org/officeDocument/2006/relationships/image" Target="../media/image71.png"/><Relationship Id="rId14" Type="http://schemas.openxmlformats.org/officeDocument/2006/relationships/image" Target="../media/image51.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40.png"/><Relationship Id="rId3" Type="http://schemas.openxmlformats.org/officeDocument/2006/relationships/image" Target="../media/image34.jpeg"/><Relationship Id="rId7" Type="http://schemas.openxmlformats.org/officeDocument/2006/relationships/slide" Target="slide5.xml"/><Relationship Id="rId12" Type="http://schemas.openxmlformats.org/officeDocument/2006/relationships/image" Target="../media/image39.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38.jpeg"/><Relationship Id="rId5" Type="http://schemas.openxmlformats.org/officeDocument/2006/relationships/image" Target="../media/image36.jpeg"/><Relationship Id="rId10" Type="http://schemas.openxmlformats.org/officeDocument/2006/relationships/image" Target="../media/image24.png"/><Relationship Id="rId4" Type="http://schemas.openxmlformats.org/officeDocument/2006/relationships/image" Target="../media/image35.jpeg"/><Relationship Id="rId9" Type="http://schemas.openxmlformats.org/officeDocument/2006/relationships/slide" Target="slide3.xml"/><Relationship Id="rId14" Type="http://schemas.openxmlformats.org/officeDocument/2006/relationships/image" Target="../media/image41.png"/></Relationships>
</file>

<file path=ppt/slides/_rels/slide40.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19.jpeg"/><Relationship Id="rId7" Type="http://schemas.openxmlformats.org/officeDocument/2006/relationships/slide" Target="slide55.xml"/><Relationship Id="rId2" Type="http://schemas.openxmlformats.org/officeDocument/2006/relationships/image" Target="../media/image118.jpeg"/><Relationship Id="rId1" Type="http://schemas.openxmlformats.org/officeDocument/2006/relationships/slideLayout" Target="../slideLayouts/slideLayout7.xml"/><Relationship Id="rId6" Type="http://schemas.openxmlformats.org/officeDocument/2006/relationships/image" Target="../media/image122.jpeg"/><Relationship Id="rId5" Type="http://schemas.openxmlformats.org/officeDocument/2006/relationships/image" Target="../media/image121.png"/><Relationship Id="rId10" Type="http://schemas.openxmlformats.org/officeDocument/2006/relationships/image" Target="../media/image55.png"/><Relationship Id="rId4" Type="http://schemas.openxmlformats.org/officeDocument/2006/relationships/image" Target="../media/image120.png"/><Relationship Id="rId9" Type="http://schemas.openxmlformats.org/officeDocument/2006/relationships/slide" Target="slide6.xml"/></Relationships>
</file>

<file path=ppt/slides/_rels/slide4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5.png"/><Relationship Id="rId2" Type="http://schemas.openxmlformats.org/officeDocument/2006/relationships/image" Target="../media/image60.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25.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slide" Target="slide42.xml"/><Relationship Id="rId4" Type="http://schemas.openxmlformats.org/officeDocument/2006/relationships/image" Target="../media/image61.png"/><Relationship Id="rId9" Type="http://schemas.openxmlformats.org/officeDocument/2006/relationships/image" Target="../media/image71.png"/><Relationship Id="rId14" Type="http://schemas.openxmlformats.org/officeDocument/2006/relationships/image" Target="../media/image51.png"/></Relationships>
</file>

<file path=ppt/slides/_rels/slide42.xml.rels><?xml version="1.0" encoding="UTF-8" standalone="yes"?>
<Relationships xmlns="http://schemas.openxmlformats.org/package/2006/relationships"><Relationship Id="rId8" Type="http://schemas.openxmlformats.org/officeDocument/2006/relationships/image" Target="../media/image114.jpeg"/><Relationship Id="rId3" Type="http://schemas.openxmlformats.org/officeDocument/2006/relationships/image" Target="../media/image55.png"/><Relationship Id="rId7" Type="http://schemas.openxmlformats.org/officeDocument/2006/relationships/image" Target="../media/image123.jpeg"/><Relationship Id="rId2" Type="http://schemas.openxmlformats.org/officeDocument/2006/relationships/slide" Target="slide43.xml"/><Relationship Id="rId1" Type="http://schemas.openxmlformats.org/officeDocument/2006/relationships/slideLayout" Target="../slideLayouts/slideLayout7.xml"/><Relationship Id="rId6" Type="http://schemas.openxmlformats.org/officeDocument/2006/relationships/image" Target="../media/image112.jpeg"/><Relationship Id="rId11" Type="http://schemas.openxmlformats.org/officeDocument/2006/relationships/image" Target="../media/image58.png"/><Relationship Id="rId5" Type="http://schemas.openxmlformats.org/officeDocument/2006/relationships/image" Target="../media/image56.png"/><Relationship Id="rId10" Type="http://schemas.openxmlformats.org/officeDocument/2006/relationships/image" Target="../media/image68.png"/><Relationship Id="rId4" Type="http://schemas.openxmlformats.org/officeDocument/2006/relationships/slide" Target="slide53.xml"/><Relationship Id="rId9" Type="http://schemas.openxmlformats.org/officeDocument/2006/relationships/image" Target="../media/image124.jpeg"/></Relationships>
</file>

<file path=ppt/slides/_rels/slide4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5.png"/><Relationship Id="rId2" Type="http://schemas.openxmlformats.org/officeDocument/2006/relationships/image" Target="../media/image60.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25.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slide" Target="slide44.xml"/><Relationship Id="rId4" Type="http://schemas.openxmlformats.org/officeDocument/2006/relationships/image" Target="../media/image61.png"/><Relationship Id="rId9" Type="http://schemas.openxmlformats.org/officeDocument/2006/relationships/image" Target="../media/image71.png"/><Relationship Id="rId14" Type="http://schemas.openxmlformats.org/officeDocument/2006/relationships/image" Target="../media/image51.png"/></Relationships>
</file>

<file path=ppt/slides/_rels/slide44.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26.jpeg"/><Relationship Id="rId7" Type="http://schemas.openxmlformats.org/officeDocument/2006/relationships/image" Target="../media/image55.png"/><Relationship Id="rId2" Type="http://schemas.openxmlformats.org/officeDocument/2006/relationships/image" Target="../media/image125.jpe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79.png"/><Relationship Id="rId4" Type="http://schemas.openxmlformats.org/officeDocument/2006/relationships/slide" Target="slide55.xml"/><Relationship Id="rId9" Type="http://schemas.openxmlformats.org/officeDocument/2006/relationships/image" Target="../media/image127.png"/></Relationships>
</file>

<file path=ppt/slides/_rels/slide45.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6.pn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65.png"/><Relationship Id="rId5" Type="http://schemas.openxmlformats.org/officeDocument/2006/relationships/image" Target="../media/image46.png"/><Relationship Id="rId15" Type="http://schemas.openxmlformats.org/officeDocument/2006/relationships/image" Target="../media/image70.png"/><Relationship Id="rId10" Type="http://schemas.openxmlformats.org/officeDocument/2006/relationships/image" Target="../media/image25.png"/><Relationship Id="rId4" Type="http://schemas.openxmlformats.org/officeDocument/2006/relationships/image" Target="../media/image61.png"/><Relationship Id="rId9" Type="http://schemas.openxmlformats.org/officeDocument/2006/relationships/slide" Target="slide46.xml"/><Relationship Id="rId14" Type="http://schemas.openxmlformats.org/officeDocument/2006/relationships/image" Target="../media/image52.png"/></Relationships>
</file>

<file path=ppt/slides/_rels/slide46.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79.png"/><Relationship Id="rId7" Type="http://schemas.openxmlformats.org/officeDocument/2006/relationships/image" Target="../media/image126.jpeg"/><Relationship Id="rId2" Type="http://schemas.openxmlformats.org/officeDocument/2006/relationships/slide" Target="slide55.xml"/><Relationship Id="rId1" Type="http://schemas.openxmlformats.org/officeDocument/2006/relationships/slideLayout" Target="../slideLayouts/slideLayout7.xml"/><Relationship Id="rId6" Type="http://schemas.openxmlformats.org/officeDocument/2006/relationships/image" Target="../media/image125.jpeg"/><Relationship Id="rId5" Type="http://schemas.openxmlformats.org/officeDocument/2006/relationships/image" Target="../media/image55.png"/><Relationship Id="rId4" Type="http://schemas.openxmlformats.org/officeDocument/2006/relationships/slide" Target="slide6.xml"/><Relationship Id="rId9" Type="http://schemas.openxmlformats.org/officeDocument/2006/relationships/image" Target="../media/image127.png"/></Relationships>
</file>

<file path=ppt/slides/_rels/slide47.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5.png"/><Relationship Id="rId2" Type="http://schemas.openxmlformats.org/officeDocument/2006/relationships/image" Target="../media/image60.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25.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slide" Target="slide48.xml"/><Relationship Id="rId4" Type="http://schemas.openxmlformats.org/officeDocument/2006/relationships/image" Target="../media/image61.png"/><Relationship Id="rId9" Type="http://schemas.openxmlformats.org/officeDocument/2006/relationships/image" Target="../media/image71.png"/><Relationship Id="rId14" Type="http://schemas.openxmlformats.org/officeDocument/2006/relationships/image" Target="../media/image51.png"/></Relationships>
</file>

<file path=ppt/slides/_rels/slide4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129.jpeg"/><Relationship Id="rId7" Type="http://schemas.openxmlformats.org/officeDocument/2006/relationships/slide" Target="slide6.xml"/><Relationship Id="rId2" Type="http://schemas.openxmlformats.org/officeDocument/2006/relationships/image" Target="../media/image128.jpe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slide" Target="slide55.xml"/><Relationship Id="rId4" Type="http://schemas.openxmlformats.org/officeDocument/2006/relationships/image" Target="../media/image130.png"/><Relationship Id="rId9" Type="http://schemas.openxmlformats.org/officeDocument/2006/relationships/image" Target="../media/image89.png"/></Relationships>
</file>

<file path=ppt/slides/_rels/slide49.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6.pn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65.png"/><Relationship Id="rId5" Type="http://schemas.openxmlformats.org/officeDocument/2006/relationships/image" Target="../media/image46.png"/><Relationship Id="rId15" Type="http://schemas.openxmlformats.org/officeDocument/2006/relationships/image" Target="../media/image70.png"/><Relationship Id="rId10" Type="http://schemas.openxmlformats.org/officeDocument/2006/relationships/image" Target="../media/image25.png"/><Relationship Id="rId4" Type="http://schemas.openxmlformats.org/officeDocument/2006/relationships/image" Target="../media/image61.png"/><Relationship Id="rId9" Type="http://schemas.openxmlformats.org/officeDocument/2006/relationships/slide" Target="slide50.xml"/><Relationship Id="rId14" Type="http://schemas.openxmlformats.org/officeDocument/2006/relationships/image" Target="../media/image52.png"/></Relationships>
</file>

<file path=ppt/slides/_rels/slide5.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0.png"/><Relationship Id="rId3" Type="http://schemas.openxmlformats.org/officeDocument/2006/relationships/image" Target="../media/image43.png"/><Relationship Id="rId7" Type="http://schemas.openxmlformats.org/officeDocument/2006/relationships/image" Target="../media/image24.png"/><Relationship Id="rId12" Type="http://schemas.openxmlformats.org/officeDocument/2006/relationships/image" Target="../media/image25.png"/><Relationship Id="rId2" Type="http://schemas.openxmlformats.org/officeDocument/2006/relationships/image" Target="../media/image42.png"/><Relationship Id="rId16" Type="http://schemas.openxmlformats.org/officeDocument/2006/relationships/comments" Target="../comments/comment1.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slide" Target="slide6.xml"/><Relationship Id="rId5" Type="http://schemas.openxmlformats.org/officeDocument/2006/relationships/image" Target="../media/image45.png"/><Relationship Id="rId15" Type="http://schemas.openxmlformats.org/officeDocument/2006/relationships/image" Target="../media/image52.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 Id="rId14" Type="http://schemas.openxmlformats.org/officeDocument/2006/relationships/image" Target="../media/image51.png"/></Relationships>
</file>

<file path=ppt/slides/_rels/slide50.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slide" Target="slide51.xml"/><Relationship Id="rId7" Type="http://schemas.openxmlformats.org/officeDocument/2006/relationships/image" Target="../media/image127.png"/><Relationship Id="rId2" Type="http://schemas.openxmlformats.org/officeDocument/2006/relationships/image" Target="../media/image131.jpe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slide" Target="slide53.xml"/><Relationship Id="rId4" Type="http://schemas.openxmlformats.org/officeDocument/2006/relationships/image" Target="../media/image55.png"/></Relationships>
</file>

<file path=ppt/slides/_rels/slide5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6.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5.png"/><Relationship Id="rId2" Type="http://schemas.openxmlformats.org/officeDocument/2006/relationships/image" Target="../media/image60.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25.png"/><Relationship Id="rId5" Type="http://schemas.openxmlformats.org/officeDocument/2006/relationships/image" Target="../media/image46.png"/><Relationship Id="rId15" Type="http://schemas.openxmlformats.org/officeDocument/2006/relationships/image" Target="../media/image52.png"/><Relationship Id="rId10" Type="http://schemas.openxmlformats.org/officeDocument/2006/relationships/slide" Target="slide52.xml"/><Relationship Id="rId4" Type="http://schemas.openxmlformats.org/officeDocument/2006/relationships/image" Target="../media/image61.png"/><Relationship Id="rId9" Type="http://schemas.openxmlformats.org/officeDocument/2006/relationships/image" Target="../media/image71.png"/><Relationship Id="rId14" Type="http://schemas.openxmlformats.org/officeDocument/2006/relationships/image" Target="../media/image51.png"/></Relationships>
</file>

<file path=ppt/slides/_rels/slide52.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41.png"/><Relationship Id="rId7" Type="http://schemas.openxmlformats.org/officeDocument/2006/relationships/slide" Target="slide6.xml"/><Relationship Id="rId2" Type="http://schemas.openxmlformats.org/officeDocument/2006/relationships/image" Target="../media/image132.jpe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slide" Target="slide55.xml"/><Relationship Id="rId4" Type="http://schemas.openxmlformats.org/officeDocument/2006/relationships/image" Target="../media/image133.png"/></Relationships>
</file>

<file path=ppt/slides/_rels/slide53.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63.png"/><Relationship Id="rId12" Type="http://schemas.openxmlformats.org/officeDocument/2006/relationships/image" Target="../media/image66.png"/><Relationship Id="rId2" Type="http://schemas.openxmlformats.org/officeDocument/2006/relationships/image" Target="../media/image60.png"/><Relationship Id="rId1" Type="http://schemas.openxmlformats.org/officeDocument/2006/relationships/slideLayout" Target="../slideLayouts/slideLayout6.xml"/><Relationship Id="rId6" Type="http://schemas.openxmlformats.org/officeDocument/2006/relationships/image" Target="../media/image62.png"/><Relationship Id="rId11" Type="http://schemas.openxmlformats.org/officeDocument/2006/relationships/image" Target="../media/image65.png"/><Relationship Id="rId5" Type="http://schemas.openxmlformats.org/officeDocument/2006/relationships/image" Target="../media/image46.png"/><Relationship Id="rId15" Type="http://schemas.openxmlformats.org/officeDocument/2006/relationships/image" Target="../media/image70.png"/><Relationship Id="rId10" Type="http://schemas.openxmlformats.org/officeDocument/2006/relationships/image" Target="../media/image25.png"/><Relationship Id="rId4" Type="http://schemas.openxmlformats.org/officeDocument/2006/relationships/image" Target="../media/image61.png"/><Relationship Id="rId9" Type="http://schemas.openxmlformats.org/officeDocument/2006/relationships/slide" Target="slide54.xml"/><Relationship Id="rId14" Type="http://schemas.openxmlformats.org/officeDocument/2006/relationships/image" Target="../media/image52.png"/></Relationships>
</file>

<file path=ppt/slides/_rels/slide5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35.jpeg"/><Relationship Id="rId7" Type="http://schemas.openxmlformats.org/officeDocument/2006/relationships/image" Target="../media/image55.png"/><Relationship Id="rId2" Type="http://schemas.openxmlformats.org/officeDocument/2006/relationships/image" Target="../media/image134.png"/><Relationship Id="rId1" Type="http://schemas.openxmlformats.org/officeDocument/2006/relationships/slideLayout" Target="../slideLayouts/slideLayout7.xml"/><Relationship Id="rId6" Type="http://schemas.openxmlformats.org/officeDocument/2006/relationships/slide" Target="slide6.xml"/><Relationship Id="rId5" Type="http://schemas.openxmlformats.org/officeDocument/2006/relationships/image" Target="../media/image79.png"/><Relationship Id="rId4" Type="http://schemas.openxmlformats.org/officeDocument/2006/relationships/slide" Target="slide55.xml"/></Relationships>
</file>

<file path=ppt/slides/_rels/slide55.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image" Target="../media/image60.png"/><Relationship Id="rId7" Type="http://schemas.openxmlformats.org/officeDocument/2006/relationships/image" Target="../media/image140.png"/><Relationship Id="rId2" Type="http://schemas.openxmlformats.org/officeDocument/2006/relationships/image" Target="../media/image136.jpeg"/><Relationship Id="rId1" Type="http://schemas.openxmlformats.org/officeDocument/2006/relationships/slideLayout" Target="../slideLayouts/slideLayout7.xml"/><Relationship Id="rId6" Type="http://schemas.openxmlformats.org/officeDocument/2006/relationships/image" Target="../media/image139.jpeg"/><Relationship Id="rId5" Type="http://schemas.openxmlformats.org/officeDocument/2006/relationships/image" Target="../media/image138.jpeg"/><Relationship Id="rId4" Type="http://schemas.openxmlformats.org/officeDocument/2006/relationships/image" Target="../media/image137.jpeg"/><Relationship Id="rId9" Type="http://schemas.openxmlformats.org/officeDocument/2006/relationships/image" Target="../media/image25.png"/></Relationships>
</file>

<file path=ppt/slides/_rels/slide56.xml.rels><?xml version="1.0" encoding="UTF-8" standalone="yes"?>
<Relationships xmlns="http://schemas.openxmlformats.org/package/2006/relationships"><Relationship Id="rId8" Type="http://schemas.openxmlformats.org/officeDocument/2006/relationships/hyperlink" Target="about:blank" TargetMode="External"/><Relationship Id="rId13" Type="http://schemas.openxmlformats.org/officeDocument/2006/relationships/image" Target="../media/image147.svg"/><Relationship Id="rId18" Type="http://schemas.openxmlformats.org/officeDocument/2006/relationships/slide" Target="slide55.xml"/><Relationship Id="rId3" Type="http://schemas.openxmlformats.org/officeDocument/2006/relationships/image" Target="../media/image141.png"/><Relationship Id="rId21" Type="http://schemas.openxmlformats.org/officeDocument/2006/relationships/image" Target="../media/image151.svg"/><Relationship Id="rId7" Type="http://schemas.openxmlformats.org/officeDocument/2006/relationships/hyperlink" Target="https://bpes.bp.com/climate-speaks" TargetMode="External"/><Relationship Id="rId12" Type="http://schemas.openxmlformats.org/officeDocument/2006/relationships/image" Target="../media/image146.png"/><Relationship Id="rId17" Type="http://schemas.openxmlformats.org/officeDocument/2006/relationships/image" Target="../media/image150.png"/><Relationship Id="rId2" Type="http://schemas.openxmlformats.org/officeDocument/2006/relationships/hyperlink" Target="https://bpes.bp.com/climate-change" TargetMode="External"/><Relationship Id="rId16" Type="http://schemas.openxmlformats.org/officeDocument/2006/relationships/image" Target="../media/image149.png"/><Relationship Id="rId20"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42.png"/><Relationship Id="rId11" Type="http://schemas.openxmlformats.org/officeDocument/2006/relationships/image" Target="../media/image145.svg"/><Relationship Id="rId5" Type="http://schemas.openxmlformats.org/officeDocument/2006/relationships/hyperlink" Target="https://www.skillsbuilder.org/" TargetMode="External"/><Relationship Id="rId15" Type="http://schemas.openxmlformats.org/officeDocument/2006/relationships/image" Target="../media/image148.png"/><Relationship Id="rId10" Type="http://schemas.openxmlformats.org/officeDocument/2006/relationships/image" Target="../media/image144.svg"/><Relationship Id="rId19" Type="http://schemas.openxmlformats.org/officeDocument/2006/relationships/image" Target="../media/image24.png"/><Relationship Id="rId4" Type="http://schemas.openxmlformats.org/officeDocument/2006/relationships/hyperlink" Target="http://www.skillsbuilder.org/" TargetMode="External"/><Relationship Id="rId9" Type="http://schemas.openxmlformats.org/officeDocument/2006/relationships/image" Target="../media/image143.png"/><Relationship Id="rId14" Type="http://schemas.openxmlformats.org/officeDocument/2006/relationships/slide" Target="slide57.xml"/></Relationships>
</file>

<file path=ppt/slides/_rels/slide57.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slide" Target="slide56.xml"/><Relationship Id="rId7" Type="http://schemas.openxmlformats.org/officeDocument/2006/relationships/image" Target="../media/image155.png"/><Relationship Id="rId2" Type="http://schemas.openxmlformats.org/officeDocument/2006/relationships/image" Target="../media/image152.jpeg"/><Relationship Id="rId1" Type="http://schemas.openxmlformats.org/officeDocument/2006/relationships/slideLayout" Target="../slideLayouts/slideLayout3.xml"/><Relationship Id="rId6" Type="http://schemas.openxmlformats.org/officeDocument/2006/relationships/image" Target="../media/image154.png"/><Relationship Id="rId5" Type="http://schemas.openxmlformats.org/officeDocument/2006/relationships/slide" Target="slide58.xml"/><Relationship Id="rId4" Type="http://schemas.openxmlformats.org/officeDocument/2006/relationships/image" Target="../media/image153.png"/></Relationships>
</file>

<file path=ppt/slides/_rels/slide58.xml.rels><?xml version="1.0" encoding="UTF-8" standalone="yes"?>
<Relationships xmlns="http://schemas.openxmlformats.org/package/2006/relationships"><Relationship Id="rId8" Type="http://schemas.openxmlformats.org/officeDocument/2006/relationships/image" Target="../media/image159.png"/><Relationship Id="rId3" Type="http://schemas.openxmlformats.org/officeDocument/2006/relationships/slide" Target="slide57.xml"/><Relationship Id="rId7" Type="http://schemas.openxmlformats.org/officeDocument/2006/relationships/image" Target="../media/image158.png"/><Relationship Id="rId12" Type="http://schemas.openxmlformats.org/officeDocument/2006/relationships/image" Target="../media/image154.png"/><Relationship Id="rId2" Type="http://schemas.openxmlformats.org/officeDocument/2006/relationships/image" Target="../media/image152.jpeg"/><Relationship Id="rId1" Type="http://schemas.openxmlformats.org/officeDocument/2006/relationships/slideLayout" Target="../slideLayouts/slideLayout3.xml"/><Relationship Id="rId6" Type="http://schemas.openxmlformats.org/officeDocument/2006/relationships/hyperlink" Target="https://www.startprofile.com/" TargetMode="External"/><Relationship Id="rId11" Type="http://schemas.openxmlformats.org/officeDocument/2006/relationships/slide" Target="slide59.xml"/><Relationship Id="rId5" Type="http://schemas.openxmlformats.org/officeDocument/2006/relationships/image" Target="../media/image155.png"/><Relationship Id="rId10" Type="http://schemas.openxmlformats.org/officeDocument/2006/relationships/image" Target="../media/image160.png"/><Relationship Id="rId4" Type="http://schemas.openxmlformats.org/officeDocument/2006/relationships/image" Target="../media/image157.png"/><Relationship Id="rId9" Type="http://schemas.microsoft.com/office/2007/relationships/hdphoto" Target="../media/hdphoto1.wdp"/></Relationships>
</file>

<file path=ppt/slides/_rels/slide59.xml.rels><?xml version="1.0" encoding="UTF-8" standalone="yes"?>
<Relationships xmlns="http://schemas.openxmlformats.org/package/2006/relationships"><Relationship Id="rId8" Type="http://schemas.openxmlformats.org/officeDocument/2006/relationships/hyperlink" Target="https://www.daera-ni.gov.uk/" TargetMode="External"/><Relationship Id="rId13" Type="http://schemas.openxmlformats.org/officeDocument/2006/relationships/hyperlink" Target="https://bpes.bp.com/carbon-capture-and-storage" TargetMode="External"/><Relationship Id="rId3" Type="http://schemas.openxmlformats.org/officeDocument/2006/relationships/slide" Target="slide58.xml"/><Relationship Id="rId7" Type="http://schemas.openxmlformats.org/officeDocument/2006/relationships/hyperlink" Target="https://www.sepa.org.uk/" TargetMode="External"/><Relationship Id="rId12" Type="http://schemas.openxmlformats.org/officeDocument/2006/relationships/image" Target="../media/image154.png"/><Relationship Id="rId2" Type="http://schemas.openxmlformats.org/officeDocument/2006/relationships/image" Target="../media/image152.jpeg"/><Relationship Id="rId1" Type="http://schemas.openxmlformats.org/officeDocument/2006/relationships/slideLayout" Target="../slideLayouts/slideLayout3.xml"/><Relationship Id="rId6" Type="http://schemas.openxmlformats.org/officeDocument/2006/relationships/hyperlink" Target="https://www.gov.uk/government/organisations/environment-agency" TargetMode="External"/><Relationship Id="rId11" Type="http://schemas.openxmlformats.org/officeDocument/2006/relationships/slide" Target="slide60.xml"/><Relationship Id="rId5" Type="http://schemas.openxmlformats.org/officeDocument/2006/relationships/hyperlink" Target="https://www.ipcc.ch/srccl/" TargetMode="External"/><Relationship Id="rId10" Type="http://schemas.openxmlformats.org/officeDocument/2006/relationships/hyperlink" Target="https://www.bbc.co.uk/news/topics/c4y3wxdx24nt/our-planet-matters" TargetMode="External"/><Relationship Id="rId4" Type="http://schemas.openxmlformats.org/officeDocument/2006/relationships/image" Target="../media/image161.png"/><Relationship Id="rId9" Type="http://schemas.openxmlformats.org/officeDocument/2006/relationships/hyperlink" Target="https://www.globalgoals.org/15-life-on-land"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jpeg"/><Relationship Id="rId7" Type="http://schemas.openxmlformats.org/officeDocument/2006/relationships/image" Target="../media/image56.pn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slide" Target="slide15.xml"/><Relationship Id="rId5" Type="http://schemas.openxmlformats.org/officeDocument/2006/relationships/image" Target="../media/image55.png"/><Relationship Id="rId10" Type="http://schemas.openxmlformats.org/officeDocument/2006/relationships/image" Target="../media/image24.png"/><Relationship Id="rId4" Type="http://schemas.openxmlformats.org/officeDocument/2006/relationships/slide" Target="slide7.xml"/><Relationship Id="rId9" Type="http://schemas.openxmlformats.org/officeDocument/2006/relationships/image" Target="../media/image58.png"/></Relationships>
</file>

<file path=ppt/slides/_rels/slide6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bpes.bp.com/" TargetMode="Externa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25.png"/><Relationship Id="rId3" Type="http://schemas.openxmlformats.org/officeDocument/2006/relationships/image" Target="../media/image60.png"/><Relationship Id="rId7" Type="http://schemas.openxmlformats.org/officeDocument/2006/relationships/image" Target="../media/image62.png"/><Relationship Id="rId12" Type="http://schemas.openxmlformats.org/officeDocument/2006/relationships/slide" Target="slide8.xml"/><Relationship Id="rId2" Type="http://schemas.openxmlformats.org/officeDocument/2006/relationships/image" Target="../media/image59.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66.png"/><Relationship Id="rId5" Type="http://schemas.openxmlformats.org/officeDocument/2006/relationships/image" Target="../media/image61.png"/><Relationship Id="rId15" Type="http://schemas.openxmlformats.org/officeDocument/2006/relationships/image" Target="../media/image52.png"/><Relationship Id="rId10" Type="http://schemas.openxmlformats.org/officeDocument/2006/relationships/image" Target="../media/image65.png"/><Relationship Id="rId4" Type="http://schemas.openxmlformats.org/officeDocument/2006/relationships/image" Target="../media/image45.png"/><Relationship Id="rId9" Type="http://schemas.openxmlformats.org/officeDocument/2006/relationships/image" Target="../media/image64.png"/><Relationship Id="rId14" Type="http://schemas.openxmlformats.org/officeDocument/2006/relationships/image" Target="../media/image51.png"/></Relationships>
</file>

<file path=ppt/slides/_rels/slide8.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slide" Target="slide9.xml"/><Relationship Id="rId7"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slide" Target="slide23.xml"/><Relationship Id="rId4"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2.png"/><Relationship Id="rId12" Type="http://schemas.openxmlformats.org/officeDocument/2006/relationships/image" Target="../media/image25.png"/><Relationship Id="rId2" Type="http://schemas.openxmlformats.org/officeDocument/2006/relationships/image" Target="../media/image70.png"/><Relationship Id="rId16"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slide" Target="slide10.xml"/><Relationship Id="rId5" Type="http://schemas.openxmlformats.org/officeDocument/2006/relationships/image" Target="../media/image61.png"/><Relationship Id="rId15" Type="http://schemas.openxmlformats.org/officeDocument/2006/relationships/image" Target="../media/image51.png"/><Relationship Id="rId10" Type="http://schemas.openxmlformats.org/officeDocument/2006/relationships/image" Target="../media/image71.png"/><Relationship Id="rId4" Type="http://schemas.openxmlformats.org/officeDocument/2006/relationships/image" Target="../media/image45.png"/><Relationship Id="rId9" Type="http://schemas.openxmlformats.org/officeDocument/2006/relationships/image" Target="../media/image64.png"/><Relationship Id="rId1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nature&#10;&#10;Description automatically generated">
            <a:extLst>
              <a:ext uri="{FF2B5EF4-FFF2-40B4-BE49-F238E27FC236}">
                <a16:creationId xmlns:a16="http://schemas.microsoft.com/office/drawing/2014/main" id="{97FE59D6-9885-401D-B799-D0624E87FBF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flipH="1">
            <a:off x="-6429" y="-16330"/>
            <a:ext cx="12200024" cy="2577343"/>
          </a:xfrm>
          <a:prstGeom prst="rect">
            <a:avLst/>
          </a:prstGeom>
        </p:spPr>
      </p:pic>
      <p:sp>
        <p:nvSpPr>
          <p:cNvPr id="3" name="Rectangle 2">
            <a:extLst>
              <a:ext uri="{FF2B5EF4-FFF2-40B4-BE49-F238E27FC236}">
                <a16:creationId xmlns:a16="http://schemas.microsoft.com/office/drawing/2014/main" id="{4F4B1840-5190-4126-AC66-DB96901E31DA}"/>
              </a:ext>
            </a:extLst>
          </p:cNvPr>
          <p:cNvSpPr/>
          <p:nvPr/>
        </p:nvSpPr>
        <p:spPr>
          <a:xfrm>
            <a:off x="0" y="6379587"/>
            <a:ext cx="5883965" cy="445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dirty="0"/>
              <a:t>Climate Change: Economy and the environment interactive</a:t>
            </a:r>
          </a:p>
        </p:txBody>
      </p:sp>
      <p:sp>
        <p:nvSpPr>
          <p:cNvPr id="10" name="Rectangle 9">
            <a:extLst>
              <a:ext uri="{FF2B5EF4-FFF2-40B4-BE49-F238E27FC236}">
                <a16:creationId xmlns:a16="http://schemas.microsoft.com/office/drawing/2014/main" id="{64CE0737-E5D3-4318-BC61-8708396F9298}"/>
              </a:ext>
            </a:extLst>
          </p:cNvPr>
          <p:cNvSpPr/>
          <p:nvPr/>
        </p:nvSpPr>
        <p:spPr>
          <a:xfrm>
            <a:off x="0" y="2559321"/>
            <a:ext cx="12200024" cy="14671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a:extLst>
              <a:ext uri="{FF2B5EF4-FFF2-40B4-BE49-F238E27FC236}">
                <a16:creationId xmlns:a16="http://schemas.microsoft.com/office/drawing/2014/main" id="{002BDD3D-AF2C-4042-9952-75D4B89E6067}"/>
              </a:ext>
            </a:extLst>
          </p:cNvPr>
          <p:cNvSpPr>
            <a:spLocks noGrp="1"/>
          </p:cNvSpPr>
          <p:nvPr>
            <p:ph type="ctrTitle" idx="4294967295"/>
          </p:nvPr>
        </p:nvSpPr>
        <p:spPr>
          <a:xfrm>
            <a:off x="2189653" y="2837639"/>
            <a:ext cx="7807860" cy="940353"/>
          </a:xfrm>
        </p:spPr>
        <p:txBody>
          <a:bodyPr>
            <a:normAutofit/>
          </a:bodyPr>
          <a:lstStyle/>
          <a:p>
            <a:pPr algn="ctr"/>
            <a:r>
              <a:rPr lang="en-GB" sz="4400" b="1" dirty="0">
                <a:solidFill>
                  <a:schemeClr val="bg1"/>
                </a:solidFill>
              </a:rPr>
              <a:t>Carbonia</a:t>
            </a:r>
            <a:r>
              <a:rPr lang="en-GB" sz="4400" dirty="0">
                <a:solidFill>
                  <a:schemeClr val="bg1"/>
                </a:solidFill>
              </a:rPr>
              <a:t>: Sea Level Alert!</a:t>
            </a:r>
            <a:endParaRPr lang="en-GB" sz="4400" b="1" dirty="0">
              <a:solidFill>
                <a:schemeClr val="bg1"/>
              </a:solidFill>
            </a:endParaRPr>
          </a:p>
        </p:txBody>
      </p:sp>
      <p:pic>
        <p:nvPicPr>
          <p:cNvPr id="6" name="Picture 5" descr="A black and white logo&#10;&#10;Description automatically generated with low confidence">
            <a:extLst>
              <a:ext uri="{FF2B5EF4-FFF2-40B4-BE49-F238E27FC236}">
                <a16:creationId xmlns:a16="http://schemas.microsoft.com/office/drawing/2014/main" id="{2153454B-2E51-42AC-B36C-AEC7EE49D8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1186" y="2651912"/>
            <a:ext cx="1091929" cy="1281935"/>
          </a:xfrm>
          <a:prstGeom prst="rect">
            <a:avLst/>
          </a:prstGeom>
        </p:spPr>
      </p:pic>
    </p:spTree>
    <p:extLst>
      <p:ext uri="{BB962C8B-B14F-4D97-AF65-F5344CB8AC3E}">
        <p14:creationId xmlns:p14="http://schemas.microsoft.com/office/powerpoint/2010/main" val="3965974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ES">
            <a:extLst>
              <a:ext uri="{FF2B5EF4-FFF2-40B4-BE49-F238E27FC236}">
                <a16:creationId xmlns:a16="http://schemas.microsoft.com/office/drawing/2014/main" id="{39735D66-1C6B-48E2-AD04-A6CFD65BDDD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21429408">
            <a:off x="1720544" y="1614531"/>
            <a:ext cx="2420665" cy="1701007"/>
          </a:xfrm>
          <a:prstGeom prst="rect">
            <a:avLst/>
          </a:prstGeom>
          <a:noFill/>
          <a:ln w="762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065B4080-6E86-4299-AA8B-94AFD7827E9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4024" y="3235708"/>
            <a:ext cx="3241081" cy="2430811"/>
          </a:xfrm>
          <a:prstGeom prst="rect">
            <a:avLst/>
          </a:prstGeom>
          <a:noFill/>
          <a:ln w="762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7025384" y="4706471"/>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6742155" y="1454179"/>
            <a:ext cx="3862872" cy="2505692"/>
          </a:xfrm>
          <a:prstGeom prst="rect">
            <a:avLst/>
          </a:prstGeom>
        </p:spPr>
        <p:txBody>
          <a:bodyPr>
            <a:normAutofit fontScale="55000" lnSpcReduction="20000"/>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500" b="0" i="0" u="none" strike="noStrike" kern="1200" cap="none" spc="0" normalizeH="0" baseline="0" noProof="0" dirty="0">
                <a:ln>
                  <a:noFill/>
                </a:ln>
                <a:solidFill>
                  <a:prstClr val="black"/>
                </a:solidFill>
                <a:effectLst/>
                <a:uLnTx/>
                <a:uFillTx/>
                <a:latin typeface="Arial "/>
                <a:ea typeface="+mn-ea"/>
                <a:cs typeface="+mn-cs"/>
              </a:rPr>
              <a:t>Industrial output is up and the economy continues to grow. However, due to the increased need for electricity it might be a good idea to build another power station as our old one is reaching the limits of its capacity.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2500" dirty="0">
                <a:solidFill>
                  <a:prstClr val="black"/>
                </a:solidFill>
                <a:latin typeface="Arial "/>
              </a:rPr>
              <a:t>Also, scientists at Ocean City are saying that concentrations of atmospheric carbon dioxide have increased slightly and average temperatures are rising. This has led to a slight rise in sea level and a slight drop in rainfall. None of this is a problem at the moment but you should keep an eye on it.</a:t>
            </a:r>
            <a:endParaRPr kumimoji="0" lang="en-GB" sz="25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400" b="1" u="none" strike="noStrike" kern="1200" cap="none" spc="0" normalizeH="0" baseline="0" noProof="0" dirty="0">
              <a:ln>
                <a:noFill/>
              </a:ln>
              <a:solidFill>
                <a:prstClr val="black"/>
              </a:solidFill>
              <a:effectLst/>
              <a:uLnTx/>
              <a:uFillTx/>
              <a:latin typeface="Arial "/>
              <a:ea typeface="+mn-ea"/>
              <a:cs typeface="+mn-cs"/>
            </a:endParaRPr>
          </a:p>
        </p:txBody>
      </p:sp>
      <p:pic>
        <p:nvPicPr>
          <p:cNvPr id="25" name="Picture 24" descr="A picture containing icon&#10;&#10;Description automatically generated">
            <a:hlinkClick r:id="rId4" action="ppaction://hlinksldjump"/>
            <a:extLst>
              <a:ext uri="{FF2B5EF4-FFF2-40B4-BE49-F238E27FC236}">
                <a16:creationId xmlns:a16="http://schemas.microsoft.com/office/drawing/2014/main" id="{F7AFCE92-019A-46A7-B09C-987A18825C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3668" y="5283877"/>
            <a:ext cx="1531463" cy="926525"/>
          </a:xfrm>
          <a:prstGeom prst="rect">
            <a:avLst/>
          </a:prstGeom>
        </p:spPr>
      </p:pic>
      <p:pic>
        <p:nvPicPr>
          <p:cNvPr id="27" name="Picture 26" descr="A picture containing drawing&#10;&#10;Description automatically generated">
            <a:hlinkClick r:id="rId6" action="ppaction://hlinksldjump"/>
            <a:extLst>
              <a:ext uri="{FF2B5EF4-FFF2-40B4-BE49-F238E27FC236}">
                <a16:creationId xmlns:a16="http://schemas.microsoft.com/office/drawing/2014/main" id="{4F6806CD-F924-4F5F-9E49-6134854F34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93147" y="5283877"/>
            <a:ext cx="1529214" cy="926525"/>
          </a:xfrm>
          <a:prstGeom prst="rect">
            <a:avLst/>
          </a:prstGeom>
        </p:spPr>
      </p:pic>
      <p:pic>
        <p:nvPicPr>
          <p:cNvPr id="10" name="Picture 9" descr="A close up of a stop sign&#10;&#10;Description automatically generated">
            <a:extLst>
              <a:ext uri="{FF2B5EF4-FFF2-40B4-BE49-F238E27FC236}">
                <a16:creationId xmlns:a16="http://schemas.microsoft.com/office/drawing/2014/main" id="{39ACA206-B806-4611-9B4F-5D840E36B1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4549" y="5222096"/>
            <a:ext cx="1131018" cy="1290267"/>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C3255C4B-A46F-4393-8E34-7D50E3E4ACE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0504298">
            <a:off x="-77573" y="4165505"/>
            <a:ext cx="1838668" cy="1244267"/>
          </a:xfrm>
          <a:prstGeom prst="rect">
            <a:avLst/>
          </a:prstGeom>
        </p:spPr>
      </p:pic>
      <p:sp>
        <p:nvSpPr>
          <p:cNvPr id="12" name="Title 1">
            <a:extLst>
              <a:ext uri="{FF2B5EF4-FFF2-40B4-BE49-F238E27FC236}">
                <a16:creationId xmlns:a16="http://schemas.microsoft.com/office/drawing/2014/main" id="{2A3EBF10-40C9-4AD0-8241-094586E77B8A}"/>
              </a:ext>
            </a:extLst>
          </p:cNvPr>
          <p:cNvSpPr txBox="1">
            <a:spLocks/>
          </p:cNvSpPr>
          <p:nvPr/>
        </p:nvSpPr>
        <p:spPr>
          <a:xfrm>
            <a:off x="240822" y="141375"/>
            <a:ext cx="1855692"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Question</a:t>
            </a:r>
          </a:p>
        </p:txBody>
      </p:sp>
      <p:sp>
        <p:nvSpPr>
          <p:cNvPr id="19" name="TextBox 18">
            <a:extLst>
              <a:ext uri="{FF2B5EF4-FFF2-40B4-BE49-F238E27FC236}">
                <a16:creationId xmlns:a16="http://schemas.microsoft.com/office/drawing/2014/main" id="{FAA52B87-4A07-43C7-99C6-E2A2E6C83C59}"/>
              </a:ext>
            </a:extLst>
          </p:cNvPr>
          <p:cNvSpPr txBox="1"/>
          <p:nvPr/>
        </p:nvSpPr>
        <p:spPr>
          <a:xfrm>
            <a:off x="6581265" y="4060140"/>
            <a:ext cx="386287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1" u="none" strike="noStrike" kern="1200" cap="none" spc="0" normalizeH="0" baseline="0" noProof="0" dirty="0">
                <a:ln>
                  <a:noFill/>
                </a:ln>
                <a:solidFill>
                  <a:prstClr val="black"/>
                </a:solidFill>
                <a:effectLst/>
                <a:uLnTx/>
                <a:uFillTx/>
                <a:latin typeface="Arial "/>
                <a:ea typeface="+mn-ea"/>
                <a:cs typeface="+mn-cs"/>
              </a:rPr>
              <a:t>Should we build a new coal-fired power station?</a:t>
            </a:r>
          </a:p>
        </p:txBody>
      </p:sp>
      <p:pic>
        <p:nvPicPr>
          <p:cNvPr id="20" name="Picture 19" descr="A close up of a logo&#10;&#10;Description automatically generated">
            <a:extLst>
              <a:ext uri="{FF2B5EF4-FFF2-40B4-BE49-F238E27FC236}">
                <a16:creationId xmlns:a16="http://schemas.microsoft.com/office/drawing/2014/main" id="{51BA01DB-0A14-4F73-8AFD-AD5251D3DFE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310912" y="4454085"/>
            <a:ext cx="2298869" cy="2622554"/>
          </a:xfrm>
          <a:prstGeom prst="rect">
            <a:avLst/>
          </a:prstGeom>
        </p:spPr>
      </p:pic>
    </p:spTree>
    <p:extLst>
      <p:ext uri="{BB962C8B-B14F-4D97-AF65-F5344CB8AC3E}">
        <p14:creationId xmlns:p14="http://schemas.microsoft.com/office/powerpoint/2010/main" val="34296470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Picture 44" descr="A picture containing treemap chart&#10;&#10;Description automatically generated">
            <a:extLst>
              <a:ext uri="{FF2B5EF4-FFF2-40B4-BE49-F238E27FC236}">
                <a16:creationId xmlns:a16="http://schemas.microsoft.com/office/drawing/2014/main" id="{980044C1-0699-4758-8DA2-79C6A50CC6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cxnSp>
        <p:nvCxnSpPr>
          <p:cNvPr id="20" name="Straight Arrow Connector 19">
            <a:extLst>
              <a:ext uri="{FF2B5EF4-FFF2-40B4-BE49-F238E27FC236}">
                <a16:creationId xmlns:a16="http://schemas.microsoft.com/office/drawing/2014/main" id="{AB73C675-E369-B34A-B089-36927DEE5DA9}"/>
              </a:ext>
            </a:extLst>
          </p:cNvPr>
          <p:cNvCxnSpPr>
            <a:cxnSpLocks/>
          </p:cNvCxnSpPr>
          <p:nvPr/>
        </p:nvCxnSpPr>
        <p:spPr>
          <a:xfrm flipV="1">
            <a:off x="7213669" y="2177704"/>
            <a:ext cx="418054" cy="42873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389</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102 500</a:t>
            </a:r>
          </a:p>
        </p:txBody>
      </p:sp>
      <p:sp>
        <p:nvSpPr>
          <p:cNvPr id="7" name="Title 1">
            <a:extLst>
              <a:ext uri="{FF2B5EF4-FFF2-40B4-BE49-F238E27FC236}">
                <a16:creationId xmlns:a16="http://schemas.microsoft.com/office/drawing/2014/main" id="{98C0C538-631E-434C-B92F-F6B4EF517C41}"/>
              </a:ext>
            </a:extLst>
          </p:cNvPr>
          <p:cNvSpPr txBox="1">
            <a:spLocks/>
          </p:cNvSpPr>
          <p:nvPr/>
        </p:nvSpPr>
        <p:spPr>
          <a:xfrm>
            <a:off x="1535041" y="2820105"/>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£6</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30 C</a:t>
            </a:r>
          </a:p>
        </p:txBody>
      </p:sp>
      <p:sp>
        <p:nvSpPr>
          <p:cNvPr id="10" name="Rectangle 9">
            <a:extLst>
              <a:ext uri="{FF2B5EF4-FFF2-40B4-BE49-F238E27FC236}">
                <a16:creationId xmlns:a16="http://schemas.microsoft.com/office/drawing/2014/main" id="{B86265EF-072C-4202-A6F4-73F04EA31EA8}"/>
              </a:ext>
            </a:extLst>
          </p:cNvPr>
          <p:cNvSpPr/>
          <p:nvPr/>
        </p:nvSpPr>
        <p:spPr>
          <a:xfrm>
            <a:off x="4207119" y="2827495"/>
            <a:ext cx="912978" cy="35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F652624-692E-4C25-A72C-21822173C6E4}"/>
              </a:ext>
            </a:extLst>
          </p:cNvPr>
          <p:cNvSpPr txBox="1">
            <a:spLocks/>
          </p:cNvSpPr>
          <p:nvPr/>
        </p:nvSpPr>
        <p:spPr>
          <a:xfrm>
            <a:off x="4957825" y="2796711"/>
            <a:ext cx="508407"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2</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4" name="Rectangle 3">
            <a:extLst>
              <a:ext uri="{FF2B5EF4-FFF2-40B4-BE49-F238E27FC236}">
                <a16:creationId xmlns:a16="http://schemas.microsoft.com/office/drawing/2014/main" id="{8DD8D53A-C535-4693-B662-DC7AA6AA50A0}"/>
              </a:ext>
            </a:extLst>
          </p:cNvPr>
          <p:cNvSpPr/>
          <p:nvPr/>
        </p:nvSpPr>
        <p:spPr>
          <a:xfrm>
            <a:off x="1939636" y="2736653"/>
            <a:ext cx="1897300" cy="578937"/>
          </a:xfrm>
          <a:prstGeom prst="rect">
            <a:avLst/>
          </a:prstGeom>
          <a:solidFill>
            <a:srgbClr val="6EE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6</a:t>
            </a:r>
          </a:p>
        </p:txBody>
      </p:sp>
      <p:sp>
        <p:nvSpPr>
          <p:cNvPr id="8" name="Title 1">
            <a:extLst>
              <a:ext uri="{FF2B5EF4-FFF2-40B4-BE49-F238E27FC236}">
                <a16:creationId xmlns:a16="http://schemas.microsoft.com/office/drawing/2014/main" id="{C3965624-86F5-4264-BF5D-E85DA8D12FFD}"/>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pic>
        <p:nvPicPr>
          <p:cNvPr id="13" name="Picture 12">
            <a:extLst>
              <a:ext uri="{FF2B5EF4-FFF2-40B4-BE49-F238E27FC236}">
                <a16:creationId xmlns:a16="http://schemas.microsoft.com/office/drawing/2014/main" id="{B7FB3B5A-8441-4793-93B9-DACD4F36DFF4}"/>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043165" y="2101028"/>
            <a:ext cx="390525" cy="257175"/>
          </a:xfrm>
          <a:prstGeom prst="rect">
            <a:avLst/>
          </a:prstGeom>
        </p:spPr>
      </p:pic>
      <p:pic>
        <p:nvPicPr>
          <p:cNvPr id="15" name="Picture 14">
            <a:extLst>
              <a:ext uri="{FF2B5EF4-FFF2-40B4-BE49-F238E27FC236}">
                <a16:creationId xmlns:a16="http://schemas.microsoft.com/office/drawing/2014/main" id="{19170B6B-F98F-4D09-B71F-6FA9925DD90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652640" y="2406744"/>
            <a:ext cx="390525" cy="257175"/>
          </a:xfrm>
          <a:prstGeom prst="rect">
            <a:avLst/>
          </a:prstGeom>
        </p:spPr>
      </p:pic>
      <p:pic>
        <p:nvPicPr>
          <p:cNvPr id="16" name="Picture 15">
            <a:extLst>
              <a:ext uri="{FF2B5EF4-FFF2-40B4-BE49-F238E27FC236}">
                <a16:creationId xmlns:a16="http://schemas.microsoft.com/office/drawing/2014/main" id="{285A0032-CE7D-4270-BF89-1D9A344F4D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68048" y="2085918"/>
            <a:ext cx="342752" cy="225715"/>
          </a:xfrm>
          <a:prstGeom prst="rect">
            <a:avLst/>
          </a:prstGeom>
        </p:spPr>
      </p:pic>
      <p:pic>
        <p:nvPicPr>
          <p:cNvPr id="17" name="Picture 16">
            <a:extLst>
              <a:ext uri="{FF2B5EF4-FFF2-40B4-BE49-F238E27FC236}">
                <a16:creationId xmlns:a16="http://schemas.microsoft.com/office/drawing/2014/main" id="{03E1D4C5-0081-4FF5-ABA2-1CD59861B19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599319" y="2473528"/>
            <a:ext cx="342752" cy="225715"/>
          </a:xfrm>
          <a:prstGeom prst="rect">
            <a:avLst/>
          </a:prstGeom>
        </p:spPr>
      </p:pic>
      <p:pic>
        <p:nvPicPr>
          <p:cNvPr id="74" name="Picture 73" descr="A picture containing airplane&#10;&#10;Description automatically generated">
            <a:hlinkClick r:id="rId11"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2" name="Picture 1" descr="A close up of a screen&#10;&#10;Description automatically generated">
            <a:extLst>
              <a:ext uri="{FF2B5EF4-FFF2-40B4-BE49-F238E27FC236}">
                <a16:creationId xmlns:a16="http://schemas.microsoft.com/office/drawing/2014/main" id="{505CCAEA-9CC0-4C72-8993-3F0DCAC5102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18" name="Picture 17" descr="A close up of a screen&#10;&#10;Description automatically generated">
            <a:extLst>
              <a:ext uri="{FF2B5EF4-FFF2-40B4-BE49-F238E27FC236}">
                <a16:creationId xmlns:a16="http://schemas.microsoft.com/office/drawing/2014/main" id="{4EF0D3E2-8E50-493E-AD41-3E9D78F5E63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28352" y="5420897"/>
            <a:ext cx="166592" cy="142093"/>
          </a:xfrm>
          <a:prstGeom prst="rect">
            <a:avLst/>
          </a:prstGeom>
        </p:spPr>
      </p:pic>
      <p:pic>
        <p:nvPicPr>
          <p:cNvPr id="19" name="Picture 18" descr="A close up of a screen&#10;&#10;Description automatically generated">
            <a:extLst>
              <a:ext uri="{FF2B5EF4-FFF2-40B4-BE49-F238E27FC236}">
                <a16:creationId xmlns:a16="http://schemas.microsoft.com/office/drawing/2014/main" id="{1553C879-D225-4CE6-AEBD-C567835DE28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21" name="Picture 20" descr="Logo&#10;&#10;Description automatically generated">
            <a:extLst>
              <a:ext uri="{FF2B5EF4-FFF2-40B4-BE49-F238E27FC236}">
                <a16:creationId xmlns:a16="http://schemas.microsoft.com/office/drawing/2014/main" id="{5DBDE422-A9BF-4EFB-A46A-1A4B186EEBE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897107" y="5003360"/>
            <a:ext cx="482688" cy="384751"/>
          </a:xfrm>
          <a:prstGeom prst="rect">
            <a:avLst/>
          </a:prstGeom>
        </p:spPr>
      </p:pic>
      <p:pic>
        <p:nvPicPr>
          <p:cNvPr id="22" name="Picture 21" descr="Logo&#10;&#10;Description automatically generated">
            <a:extLst>
              <a:ext uri="{FF2B5EF4-FFF2-40B4-BE49-F238E27FC236}">
                <a16:creationId xmlns:a16="http://schemas.microsoft.com/office/drawing/2014/main" id="{1E9872EB-0D57-4963-953A-2B6AEB65E09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23" name="Picture 22" descr="Logo&#10;&#10;Description automatically generated">
            <a:extLst>
              <a:ext uri="{FF2B5EF4-FFF2-40B4-BE49-F238E27FC236}">
                <a16:creationId xmlns:a16="http://schemas.microsoft.com/office/drawing/2014/main" id="{FFA45D9E-4DFC-4F83-95F9-8B3C1751E26E}"/>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897107" y="5482058"/>
            <a:ext cx="305080" cy="397840"/>
          </a:xfrm>
          <a:prstGeom prst="rect">
            <a:avLst/>
          </a:prstGeom>
        </p:spPr>
      </p:pic>
      <p:pic>
        <p:nvPicPr>
          <p:cNvPr id="24" name="Picture 23" descr="Logo&#10;&#10;Description automatically generated">
            <a:extLst>
              <a:ext uri="{FF2B5EF4-FFF2-40B4-BE49-F238E27FC236}">
                <a16:creationId xmlns:a16="http://schemas.microsoft.com/office/drawing/2014/main" id="{D222E00C-EEF6-4141-97A4-14402564136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301714" y="5068790"/>
            <a:ext cx="482688" cy="384751"/>
          </a:xfrm>
          <a:prstGeom prst="rect">
            <a:avLst/>
          </a:prstGeom>
        </p:spPr>
      </p:pic>
      <p:pic>
        <p:nvPicPr>
          <p:cNvPr id="26" name="Picture 25" descr="A close up of a screen&#10;&#10;Description automatically generated">
            <a:extLst>
              <a:ext uri="{FF2B5EF4-FFF2-40B4-BE49-F238E27FC236}">
                <a16:creationId xmlns:a16="http://schemas.microsoft.com/office/drawing/2014/main" id="{46396E25-9813-445E-8876-F808FF6092F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29" name="Picture 28" descr="A close up of a screen&#10;&#10;Description automatically generated">
            <a:extLst>
              <a:ext uri="{FF2B5EF4-FFF2-40B4-BE49-F238E27FC236}">
                <a16:creationId xmlns:a16="http://schemas.microsoft.com/office/drawing/2014/main" id="{374CC270-E09F-4893-9948-DC748F14DA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sp>
        <p:nvSpPr>
          <p:cNvPr id="47" name="Rectangle 46">
            <a:extLst>
              <a:ext uri="{FF2B5EF4-FFF2-40B4-BE49-F238E27FC236}">
                <a16:creationId xmlns:a16="http://schemas.microsoft.com/office/drawing/2014/main" id="{F73BD69D-A892-4A7E-9FC7-73242D81DF32}"/>
              </a:ext>
            </a:extLst>
          </p:cNvPr>
          <p:cNvSpPr/>
          <p:nvPr/>
        </p:nvSpPr>
        <p:spPr>
          <a:xfrm>
            <a:off x="4183028" y="1822155"/>
            <a:ext cx="1335217"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7B461AE-F0D3-40DF-B66F-74004A639FBD}"/>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650mm</a:t>
            </a:r>
          </a:p>
        </p:txBody>
      </p:sp>
    </p:spTree>
    <p:extLst>
      <p:ext uri="{BB962C8B-B14F-4D97-AF65-F5344CB8AC3E}">
        <p14:creationId xmlns:p14="http://schemas.microsoft.com/office/powerpoint/2010/main" val="9605945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2893459" y="5151153"/>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213871" y="1344707"/>
            <a:ext cx="6763930" cy="4128724"/>
          </a:xfrm>
          <a:prstGeom prst="rect">
            <a:avLst/>
          </a:prstGeom>
        </p:spPr>
        <p:txBody>
          <a:bodyPr>
            <a:normAutofit fontScale="92500" lnSpcReduction="20000"/>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00" i="0" u="none" strike="noStrike" kern="1200" cap="none" spc="0" normalizeH="0" baseline="0" noProof="0" dirty="0">
                <a:ln>
                  <a:noFill/>
                </a:ln>
                <a:effectLst/>
                <a:uLnTx/>
                <a:uFillTx/>
                <a:latin typeface="Arial "/>
                <a:ea typeface="+mn-ea"/>
                <a:cs typeface="+mn-cs"/>
              </a:rPr>
              <a:t>With more electricity available from the power station, the economy is booming. However, new technologies, that would have reduced carbon emissions from the power station, were not included during the building process. This means that atmospheric carbon dioxide concentration is rising causing rising temperatures. Scientists at the University are again concerned about the effects of your economic policy on the environment.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00" i="0" u="none" strike="noStrike" kern="1200" cap="none" spc="0" normalizeH="0" baseline="0" noProof="0" dirty="0">
                <a:ln>
                  <a:noFill/>
                </a:ln>
                <a:solidFill>
                  <a:prstClr val="black"/>
                </a:solidFill>
                <a:effectLst/>
                <a:uLnTx/>
                <a:uFillTx/>
                <a:latin typeface="Arial "/>
                <a:ea typeface="+mn-ea"/>
                <a:cs typeface="+mn-cs"/>
              </a:rPr>
              <a:t>The temperature rises are preventing cloud formation and rainfall. This is because the wet air </a:t>
            </a:r>
            <a:r>
              <a:rPr lang="en-GB" sz="1500" dirty="0">
                <a:solidFill>
                  <a:prstClr val="black"/>
                </a:solidFill>
                <a:latin typeface="Arial "/>
              </a:rPr>
              <a:t>that</a:t>
            </a:r>
            <a:r>
              <a:rPr kumimoji="0" lang="en-GB" sz="1500" i="0" u="none" strike="noStrike" kern="1200" cap="none" spc="0" normalizeH="0" baseline="0" noProof="0" dirty="0">
                <a:ln>
                  <a:noFill/>
                </a:ln>
                <a:solidFill>
                  <a:prstClr val="black"/>
                </a:solidFill>
                <a:effectLst/>
                <a:uLnTx/>
                <a:uFillTx/>
                <a:latin typeface="Arial "/>
                <a:ea typeface="+mn-ea"/>
                <a:cs typeface="+mn-cs"/>
              </a:rPr>
              <a:t> blows off the sea and usually cools as it rises over the mountains to give rain, is not able to cool enough. Crops are being lost and the farmers aren’t happy. We’re also in danger of losing our rare cloud forests which cover the landward sides of our mountains.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00" i="0" u="none" strike="noStrike" kern="1200" cap="none" spc="0" normalizeH="0" baseline="0" noProof="0" dirty="0">
                <a:ln>
                  <a:noFill/>
                </a:ln>
                <a:solidFill>
                  <a:prstClr val="black"/>
                </a:solidFill>
                <a:effectLst/>
                <a:uLnTx/>
                <a:uFillTx/>
                <a:latin typeface="Arial "/>
                <a:ea typeface="+mn-ea"/>
                <a:cs typeface="+mn-cs"/>
              </a:rPr>
              <a:t>And there’s more – the rising temperatures are actually causing the water in the sea to expand. This might affect our ability to import raw materials and the whole economy could collapse!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Arial "/>
                <a:ea typeface="+mn-ea"/>
                <a:cs typeface="+mn-cs"/>
              </a:rPr>
              <a:t>Despite this, some of our large businesses are still looking to expand and skilled labour is becoming scarce again.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Should we build 4000                                                      new homes around Ocean City?</a:t>
            </a:r>
          </a:p>
        </p:txBody>
      </p:sp>
      <p:pic>
        <p:nvPicPr>
          <p:cNvPr id="25" name="Picture 24" descr="A picture containing icon&#10;&#10;Description automatically generated">
            <a:hlinkClick r:id="rId2" action="ppaction://hlinksldjump"/>
            <a:extLst>
              <a:ext uri="{FF2B5EF4-FFF2-40B4-BE49-F238E27FC236}">
                <a16:creationId xmlns:a16="http://schemas.microsoft.com/office/drawing/2014/main" id="{F7AFCE92-019A-46A7-B09C-987A18825C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0292" y="5585854"/>
            <a:ext cx="1531463" cy="926525"/>
          </a:xfrm>
          <a:prstGeom prst="rect">
            <a:avLst/>
          </a:prstGeom>
        </p:spPr>
      </p:pic>
      <p:pic>
        <p:nvPicPr>
          <p:cNvPr id="27" name="Picture 26" descr="A picture containing drawing&#10;&#10;Description automatically generated">
            <a:hlinkClick r:id="rId4" action="ppaction://hlinksldjump"/>
            <a:extLst>
              <a:ext uri="{FF2B5EF4-FFF2-40B4-BE49-F238E27FC236}">
                <a16:creationId xmlns:a16="http://schemas.microsoft.com/office/drawing/2014/main" id="{4F6806CD-F924-4F5F-9E49-6134854F34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499771" y="5585854"/>
            <a:ext cx="1529214" cy="926525"/>
          </a:xfrm>
          <a:prstGeom prst="rect">
            <a:avLst/>
          </a:prstGeom>
        </p:spPr>
      </p:pic>
      <p:sp>
        <p:nvSpPr>
          <p:cNvPr id="35" name="Title 1">
            <a:extLst>
              <a:ext uri="{FF2B5EF4-FFF2-40B4-BE49-F238E27FC236}">
                <a16:creationId xmlns:a16="http://schemas.microsoft.com/office/drawing/2014/main" id="{4591621C-4A39-4CB4-94C6-0A9034B3DB2B}"/>
              </a:ext>
            </a:extLst>
          </p:cNvPr>
          <p:cNvSpPr txBox="1">
            <a:spLocks/>
          </p:cNvSpPr>
          <p:nvPr/>
        </p:nvSpPr>
        <p:spPr>
          <a:xfrm>
            <a:off x="240822" y="141375"/>
            <a:ext cx="1855692"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Question</a:t>
            </a:r>
          </a:p>
        </p:txBody>
      </p:sp>
      <p:pic>
        <p:nvPicPr>
          <p:cNvPr id="37" name="Picture 36">
            <a:extLst>
              <a:ext uri="{FF2B5EF4-FFF2-40B4-BE49-F238E27FC236}">
                <a16:creationId xmlns:a16="http://schemas.microsoft.com/office/drawing/2014/main" id="{7AE4171C-817A-4269-BB0C-26702FBDA6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43853">
            <a:off x="8756697" y="1426756"/>
            <a:ext cx="2508748" cy="1761712"/>
          </a:xfrm>
          <a:prstGeom prst="rect">
            <a:avLst/>
          </a:prstGeom>
          <a:ln w="76200">
            <a:solidFill>
              <a:schemeClr val="bg1"/>
            </a:solidFill>
          </a:ln>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FD207A20-7FE1-4041-AF85-12E69EEAA5F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044596">
            <a:off x="9113531" y="2788900"/>
            <a:ext cx="2384401" cy="1849297"/>
          </a:xfrm>
          <a:prstGeom prst="rect">
            <a:avLst/>
          </a:prstGeom>
          <a:ln w="76200">
            <a:solidFill>
              <a:schemeClr val="bg1"/>
            </a:solidFill>
          </a:ln>
          <a:effectLst>
            <a:outerShdw blurRad="63500" sx="102000" sy="102000" algn="ctr" rotWithShape="0">
              <a:prstClr val="black">
                <a:alpha val="40000"/>
              </a:prstClr>
            </a:outerShdw>
          </a:effectLst>
        </p:spPr>
      </p:pic>
      <p:pic>
        <p:nvPicPr>
          <p:cNvPr id="7" name="Picture 8" descr="We tracked 300,000 trees only to find that rainforests are losing ...">
            <a:extLst>
              <a:ext uri="{FF2B5EF4-FFF2-40B4-BE49-F238E27FC236}">
                <a16:creationId xmlns:a16="http://schemas.microsoft.com/office/drawing/2014/main" id="{B58EB3EC-9889-464D-A493-6E61C6073ED6}"/>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424187">
            <a:off x="8913247" y="4263156"/>
            <a:ext cx="2195648" cy="2195648"/>
          </a:xfrm>
          <a:prstGeom prst="rect">
            <a:avLst/>
          </a:prstGeom>
          <a:noFill/>
          <a:ln w="762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21" descr="A close up of a stop sign&#10;&#10;Description automatically generated">
            <a:extLst>
              <a:ext uri="{FF2B5EF4-FFF2-40B4-BE49-F238E27FC236}">
                <a16:creationId xmlns:a16="http://schemas.microsoft.com/office/drawing/2014/main" id="{2C056B25-D2AF-4630-93B0-BEAEAAF8F5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4549" y="5222096"/>
            <a:ext cx="1131018" cy="1290267"/>
          </a:xfrm>
          <a:prstGeom prst="rect">
            <a:avLst/>
          </a:prstGeom>
        </p:spPr>
      </p:pic>
      <p:pic>
        <p:nvPicPr>
          <p:cNvPr id="24" name="Picture 23" descr="A picture containing shape&#10;&#10;Description automatically generated">
            <a:extLst>
              <a:ext uri="{FF2B5EF4-FFF2-40B4-BE49-F238E27FC236}">
                <a16:creationId xmlns:a16="http://schemas.microsoft.com/office/drawing/2014/main" id="{63F220D0-3D18-4EA1-B686-666CFD3966A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0504298">
            <a:off x="-77573" y="4165505"/>
            <a:ext cx="1838668" cy="1244267"/>
          </a:xfrm>
          <a:prstGeom prst="rect">
            <a:avLst/>
          </a:prstGeom>
        </p:spPr>
      </p:pic>
    </p:spTree>
    <p:extLst>
      <p:ext uri="{BB962C8B-B14F-4D97-AF65-F5344CB8AC3E}">
        <p14:creationId xmlns:p14="http://schemas.microsoft.com/office/powerpoint/2010/main" val="703171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389</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102 500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30 C</a:t>
            </a:r>
          </a:p>
        </p:txBody>
      </p:sp>
      <p:sp>
        <p:nvSpPr>
          <p:cNvPr id="10" name="Rectangle 9">
            <a:extLst>
              <a:ext uri="{FF2B5EF4-FFF2-40B4-BE49-F238E27FC236}">
                <a16:creationId xmlns:a16="http://schemas.microsoft.com/office/drawing/2014/main" id="{B86265EF-072C-4202-A6F4-73F04EA31EA8}"/>
              </a:ext>
            </a:extLst>
          </p:cNvPr>
          <p:cNvSpPr/>
          <p:nvPr/>
        </p:nvSpPr>
        <p:spPr>
          <a:xfrm>
            <a:off x="4207119" y="2827495"/>
            <a:ext cx="912978" cy="35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F652624-692E-4C25-A72C-21822173C6E4}"/>
              </a:ext>
            </a:extLst>
          </p:cNvPr>
          <p:cNvSpPr txBox="1">
            <a:spLocks/>
          </p:cNvSpPr>
          <p:nvPr/>
        </p:nvSpPr>
        <p:spPr>
          <a:xfrm>
            <a:off x="4957825" y="2796711"/>
            <a:ext cx="508407"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2</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2" name="Rectangle 1">
            <a:extLst>
              <a:ext uri="{FF2B5EF4-FFF2-40B4-BE49-F238E27FC236}">
                <a16:creationId xmlns:a16="http://schemas.microsoft.com/office/drawing/2014/main" id="{69D6CEDF-8375-4302-AE35-C579222A81F3}"/>
              </a:ext>
            </a:extLst>
          </p:cNvPr>
          <p:cNvSpPr/>
          <p:nvPr/>
        </p:nvSpPr>
        <p:spPr>
          <a:xfrm>
            <a:off x="1939636" y="2736653"/>
            <a:ext cx="1897300" cy="578937"/>
          </a:xfrm>
          <a:prstGeom prst="rect">
            <a:avLst/>
          </a:prstGeom>
          <a:solidFill>
            <a:srgbClr val="6EE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6</a:t>
            </a:r>
          </a:p>
        </p:txBody>
      </p:sp>
      <p:sp>
        <p:nvSpPr>
          <p:cNvPr id="4" name="Title 1">
            <a:extLst>
              <a:ext uri="{FF2B5EF4-FFF2-40B4-BE49-F238E27FC236}">
                <a16:creationId xmlns:a16="http://schemas.microsoft.com/office/drawing/2014/main" id="{CF6D8E65-A879-4EDA-A102-939FF01F019D}"/>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38" name="Straight Arrow Connector 37">
            <a:extLst>
              <a:ext uri="{FF2B5EF4-FFF2-40B4-BE49-F238E27FC236}">
                <a16:creationId xmlns:a16="http://schemas.microsoft.com/office/drawing/2014/main" id="{CFABD0B8-2E03-40E0-B763-F7FE62FDE1AB}"/>
              </a:ext>
            </a:extLst>
          </p:cNvPr>
          <p:cNvCxnSpPr>
            <a:cxnSpLocks/>
          </p:cNvCxnSpPr>
          <p:nvPr/>
        </p:nvCxnSpPr>
        <p:spPr>
          <a:xfrm flipV="1">
            <a:off x="7213669" y="2249347"/>
            <a:ext cx="361507" cy="35709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6745D2C-5A90-4277-9712-4676397A8DE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043165" y="2101028"/>
            <a:ext cx="390525" cy="257175"/>
          </a:xfrm>
          <a:prstGeom prst="rect">
            <a:avLst/>
          </a:prstGeom>
        </p:spPr>
      </p:pic>
      <p:pic>
        <p:nvPicPr>
          <p:cNvPr id="16" name="Picture 15">
            <a:extLst>
              <a:ext uri="{FF2B5EF4-FFF2-40B4-BE49-F238E27FC236}">
                <a16:creationId xmlns:a16="http://schemas.microsoft.com/office/drawing/2014/main" id="{553A72E5-7933-4304-A125-2048B9D024C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652640" y="2406744"/>
            <a:ext cx="390525" cy="257175"/>
          </a:xfrm>
          <a:prstGeom prst="rect">
            <a:avLst/>
          </a:prstGeom>
        </p:spPr>
      </p:pic>
      <p:pic>
        <p:nvPicPr>
          <p:cNvPr id="17" name="Picture 16">
            <a:extLst>
              <a:ext uri="{FF2B5EF4-FFF2-40B4-BE49-F238E27FC236}">
                <a16:creationId xmlns:a16="http://schemas.microsoft.com/office/drawing/2014/main" id="{86F8B4A2-389D-46E7-8FE7-8D79965CB3B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68048" y="2085918"/>
            <a:ext cx="342752" cy="225715"/>
          </a:xfrm>
          <a:prstGeom prst="rect">
            <a:avLst/>
          </a:prstGeom>
        </p:spPr>
      </p:pic>
      <p:pic>
        <p:nvPicPr>
          <p:cNvPr id="18" name="Picture 17">
            <a:extLst>
              <a:ext uri="{FF2B5EF4-FFF2-40B4-BE49-F238E27FC236}">
                <a16:creationId xmlns:a16="http://schemas.microsoft.com/office/drawing/2014/main" id="{FC607792-067E-4875-9A31-1B6259D5F1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99319" y="2473528"/>
            <a:ext cx="342752" cy="225715"/>
          </a:xfrm>
          <a:prstGeom prst="rect">
            <a:avLst/>
          </a:prstGeom>
        </p:spPr>
      </p:pic>
      <p:pic>
        <p:nvPicPr>
          <p:cNvPr id="74" name="Picture 73" descr="A picture containing airplane&#10;&#10;Description automatically generated">
            <a:hlinkClick r:id="rId10"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7" name="Picture 6" descr="A close up of a screen&#10;&#10;Description automatically generated">
            <a:extLst>
              <a:ext uri="{FF2B5EF4-FFF2-40B4-BE49-F238E27FC236}">
                <a16:creationId xmlns:a16="http://schemas.microsoft.com/office/drawing/2014/main" id="{C2CC1902-6113-4328-9C27-8CBC740F389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12" name="Picture 11" descr="A close up of a screen&#10;&#10;Description automatically generated">
            <a:extLst>
              <a:ext uri="{FF2B5EF4-FFF2-40B4-BE49-F238E27FC236}">
                <a16:creationId xmlns:a16="http://schemas.microsoft.com/office/drawing/2014/main" id="{770BEEAD-CAC4-498E-AD30-1A76BF97D8D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28352" y="5420897"/>
            <a:ext cx="166592" cy="142093"/>
          </a:xfrm>
          <a:prstGeom prst="rect">
            <a:avLst/>
          </a:prstGeom>
        </p:spPr>
      </p:pic>
      <p:pic>
        <p:nvPicPr>
          <p:cNvPr id="19" name="Picture 18" descr="A close up of a screen&#10;&#10;Description automatically generated">
            <a:extLst>
              <a:ext uri="{FF2B5EF4-FFF2-40B4-BE49-F238E27FC236}">
                <a16:creationId xmlns:a16="http://schemas.microsoft.com/office/drawing/2014/main" id="{E0B1CA6A-D09B-4D62-BB1C-AC4EAC8CB8A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20" name="Picture 19" descr="Logo&#10;&#10;Description automatically generated">
            <a:extLst>
              <a:ext uri="{FF2B5EF4-FFF2-40B4-BE49-F238E27FC236}">
                <a16:creationId xmlns:a16="http://schemas.microsoft.com/office/drawing/2014/main" id="{8EFC884F-9C07-40F1-A456-0B7E8F2E6F7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897107" y="5003360"/>
            <a:ext cx="482688" cy="384751"/>
          </a:xfrm>
          <a:prstGeom prst="rect">
            <a:avLst/>
          </a:prstGeom>
        </p:spPr>
      </p:pic>
      <p:pic>
        <p:nvPicPr>
          <p:cNvPr id="21" name="Picture 20" descr="Logo&#10;&#10;Description automatically generated">
            <a:extLst>
              <a:ext uri="{FF2B5EF4-FFF2-40B4-BE49-F238E27FC236}">
                <a16:creationId xmlns:a16="http://schemas.microsoft.com/office/drawing/2014/main" id="{E1B9859F-0D51-481B-A001-4645AF63899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22" name="Picture 21" descr="Logo&#10;&#10;Description automatically generated">
            <a:extLst>
              <a:ext uri="{FF2B5EF4-FFF2-40B4-BE49-F238E27FC236}">
                <a16:creationId xmlns:a16="http://schemas.microsoft.com/office/drawing/2014/main" id="{1949F55F-F1D4-4C7E-B2FD-1219E7B3A2BC}"/>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897107" y="5482058"/>
            <a:ext cx="305080" cy="397840"/>
          </a:xfrm>
          <a:prstGeom prst="rect">
            <a:avLst/>
          </a:prstGeom>
        </p:spPr>
      </p:pic>
      <p:pic>
        <p:nvPicPr>
          <p:cNvPr id="23" name="Picture 22" descr="Logo&#10;&#10;Description automatically generated">
            <a:extLst>
              <a:ext uri="{FF2B5EF4-FFF2-40B4-BE49-F238E27FC236}">
                <a16:creationId xmlns:a16="http://schemas.microsoft.com/office/drawing/2014/main" id="{FBBA7727-E902-4614-88F9-7F3B69AA6E9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301714" y="5068790"/>
            <a:ext cx="482688" cy="384751"/>
          </a:xfrm>
          <a:prstGeom prst="rect">
            <a:avLst/>
          </a:prstGeom>
        </p:spPr>
      </p:pic>
      <p:pic>
        <p:nvPicPr>
          <p:cNvPr id="24" name="Picture 23" descr="A close up of a screen&#10;&#10;Description automatically generated">
            <a:extLst>
              <a:ext uri="{FF2B5EF4-FFF2-40B4-BE49-F238E27FC236}">
                <a16:creationId xmlns:a16="http://schemas.microsoft.com/office/drawing/2014/main" id="{59F105FA-491E-49AD-897E-3B4728178A5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26" name="Picture 25" descr="A close up of a screen&#10;&#10;Description automatically generated">
            <a:extLst>
              <a:ext uri="{FF2B5EF4-FFF2-40B4-BE49-F238E27FC236}">
                <a16:creationId xmlns:a16="http://schemas.microsoft.com/office/drawing/2014/main" id="{F5EF44A7-2532-454F-8FF5-E73E5F95E2E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42" name="Picture 41" descr="A picture containing treemap chart&#10;&#10;Description automatically generated">
            <a:extLst>
              <a:ext uri="{FF2B5EF4-FFF2-40B4-BE49-F238E27FC236}">
                <a16:creationId xmlns:a16="http://schemas.microsoft.com/office/drawing/2014/main" id="{8E1EB0C3-4776-4DCD-B342-46EEB91DBDE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49" name="Rectangle 48">
            <a:extLst>
              <a:ext uri="{FF2B5EF4-FFF2-40B4-BE49-F238E27FC236}">
                <a16:creationId xmlns:a16="http://schemas.microsoft.com/office/drawing/2014/main" id="{BB8D381A-E6DF-4C5F-BC93-ABCB4A9DFC12}"/>
              </a:ext>
            </a:extLst>
          </p:cNvPr>
          <p:cNvSpPr/>
          <p:nvPr/>
        </p:nvSpPr>
        <p:spPr>
          <a:xfrm>
            <a:off x="4183028" y="1822155"/>
            <a:ext cx="1335217"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itle 1">
            <a:extLst>
              <a:ext uri="{FF2B5EF4-FFF2-40B4-BE49-F238E27FC236}">
                <a16:creationId xmlns:a16="http://schemas.microsoft.com/office/drawing/2014/main" id="{583118FA-DA1C-4BD6-A26E-6ADC475F158A}"/>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650mm</a:t>
            </a:r>
          </a:p>
        </p:txBody>
      </p:sp>
    </p:spTree>
    <p:extLst>
      <p:ext uri="{BB962C8B-B14F-4D97-AF65-F5344CB8AC3E}">
        <p14:creationId xmlns:p14="http://schemas.microsoft.com/office/powerpoint/2010/main" val="41252575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Rounded Corners 17">
            <a:extLst>
              <a:ext uri="{FF2B5EF4-FFF2-40B4-BE49-F238E27FC236}">
                <a16:creationId xmlns:a16="http://schemas.microsoft.com/office/drawing/2014/main" id="{8E9FCB6E-1E14-4C64-83E4-446599ED93B5}"/>
              </a:ext>
            </a:extLst>
          </p:cNvPr>
          <p:cNvSpPr/>
          <p:nvPr/>
        </p:nvSpPr>
        <p:spPr>
          <a:xfrm>
            <a:off x="1486877" y="1407301"/>
            <a:ext cx="6075197" cy="2560762"/>
          </a:xfrm>
          <a:prstGeom prst="roundRect">
            <a:avLst>
              <a:gd name="adj" fmla="val 5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3073975" y="4635490"/>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486878" y="1521912"/>
            <a:ext cx="5815999" cy="3252292"/>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00" b="1" i="0" u="none" strike="noStrike" kern="1200" cap="none" spc="0" normalizeH="0" baseline="0" noProof="0" dirty="0">
                <a:ln>
                  <a:noFill/>
                </a:ln>
                <a:solidFill>
                  <a:schemeClr val="bg1"/>
                </a:solidFill>
                <a:effectLst/>
                <a:uLnTx/>
                <a:uFillTx/>
                <a:latin typeface="Arial "/>
                <a:ea typeface="+mn-ea"/>
                <a:cs typeface="+mn-cs"/>
              </a:rPr>
              <a:t>Disaster!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00" b="0" i="0" u="none" strike="noStrike" kern="1200" cap="none" spc="0" normalizeH="0" baseline="0" noProof="0" dirty="0">
                <a:ln>
                  <a:noFill/>
                </a:ln>
                <a:solidFill>
                  <a:schemeClr val="bg1"/>
                </a:solidFill>
                <a:effectLst/>
                <a:uLnTx/>
                <a:uFillTx/>
                <a:latin typeface="Arial "/>
                <a:ea typeface="+mn-ea"/>
                <a:cs typeface="+mn-cs"/>
              </a:rPr>
              <a:t>Rising sea levels have flooded large areas of Ocean City. The port is completely unusable. Rainfall has decreased to the point where our scientists are saying that losing our cloud forests is now unavoidable. The crops have failed completely this year. We will have to import pretty much all of our food at huge expense.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00" b="0" i="0" u="none" strike="noStrike" kern="1200" cap="none" spc="0" normalizeH="0" baseline="0" noProof="0" dirty="0">
                <a:ln>
                  <a:noFill/>
                </a:ln>
                <a:solidFill>
                  <a:schemeClr val="bg1"/>
                </a:solidFill>
                <a:effectLst/>
                <a:uLnTx/>
                <a:uFillTx/>
                <a:latin typeface="Arial "/>
                <a:ea typeface="+mn-ea"/>
                <a:cs typeface="+mn-cs"/>
              </a:rPr>
              <a:t>The economic outlook is also bleak. With our port out of commission, we can’t provide our industry with raw materials. </a:t>
            </a:r>
            <a:r>
              <a:rPr lang="en-GB" sz="1500" dirty="0">
                <a:solidFill>
                  <a:schemeClr val="bg1"/>
                </a:solidFill>
                <a:latin typeface="Arial "/>
              </a:rPr>
              <a:t>B</a:t>
            </a:r>
            <a:r>
              <a:rPr kumimoji="0" lang="en-GB" sz="1500" b="0" i="0" u="none" strike="noStrike" kern="1200" cap="none" spc="0" normalizeH="0" baseline="0" noProof="0" dirty="0" err="1">
                <a:ln>
                  <a:noFill/>
                </a:ln>
                <a:solidFill>
                  <a:schemeClr val="bg1"/>
                </a:solidFill>
                <a:effectLst/>
                <a:uLnTx/>
                <a:uFillTx/>
                <a:latin typeface="Arial "/>
                <a:ea typeface="+mn-ea"/>
                <a:cs typeface="+mn-cs"/>
              </a:rPr>
              <a:t>usinesses</a:t>
            </a:r>
            <a:r>
              <a:rPr kumimoji="0" lang="en-GB" sz="1500" b="0" i="0" u="none" strike="noStrike" kern="1200" cap="none" spc="0" normalizeH="0" baseline="0" noProof="0" dirty="0">
                <a:ln>
                  <a:noFill/>
                </a:ln>
                <a:solidFill>
                  <a:schemeClr val="bg1"/>
                </a:solidFill>
                <a:effectLst/>
                <a:uLnTx/>
                <a:uFillTx/>
                <a:latin typeface="Arial "/>
                <a:ea typeface="+mn-ea"/>
                <a:cs typeface="+mn-cs"/>
              </a:rPr>
              <a:t> that haven’t already gone bust are likely to soon.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Would you like to try again?</a:t>
            </a:r>
          </a:p>
        </p:txBody>
      </p:sp>
      <p:pic>
        <p:nvPicPr>
          <p:cNvPr id="25" name="Picture 24" descr="A picture containing icon&#10;&#10;Description automatically generated">
            <a:hlinkClick r:id="rId2" action="ppaction://hlinksldjump"/>
            <a:extLst>
              <a:ext uri="{FF2B5EF4-FFF2-40B4-BE49-F238E27FC236}">
                <a16:creationId xmlns:a16="http://schemas.microsoft.com/office/drawing/2014/main" id="{F7AFCE92-019A-46A7-B09C-987A18825C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9608" y="5353978"/>
            <a:ext cx="1531463" cy="926525"/>
          </a:xfrm>
          <a:prstGeom prst="rect">
            <a:avLst/>
          </a:prstGeom>
        </p:spPr>
      </p:pic>
      <p:pic>
        <p:nvPicPr>
          <p:cNvPr id="5" name="Picture 4" descr="A picture containing shape&#10;&#10;Description automatically generated">
            <a:hlinkClick r:id="rId4" action="ppaction://hlinksldjump"/>
            <a:extLst>
              <a:ext uri="{FF2B5EF4-FFF2-40B4-BE49-F238E27FC236}">
                <a16:creationId xmlns:a16="http://schemas.microsoft.com/office/drawing/2014/main" id="{BCF531F7-5488-4B7C-850D-AEB3778DF30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30538" y="5353978"/>
            <a:ext cx="2801789" cy="926524"/>
          </a:xfrm>
          <a:prstGeom prst="rect">
            <a:avLst/>
          </a:prstGeom>
        </p:spPr>
      </p:pic>
      <p:pic>
        <p:nvPicPr>
          <p:cNvPr id="8" name="Picture 7">
            <a:extLst>
              <a:ext uri="{FF2B5EF4-FFF2-40B4-BE49-F238E27FC236}">
                <a16:creationId xmlns:a16="http://schemas.microsoft.com/office/drawing/2014/main" id="{98A7007A-1EBC-4996-88D5-7BB8B3A5B40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75981">
            <a:off x="8185054" y="3157633"/>
            <a:ext cx="2756765" cy="1836822"/>
          </a:xfrm>
          <a:prstGeom prst="rect">
            <a:avLst/>
          </a:prstGeom>
          <a:ln w="76200">
            <a:solidFill>
              <a:schemeClr val="bg1"/>
            </a:solidFill>
          </a:ln>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50B31581-D971-48A4-A0B1-2D5D7F8621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309510">
            <a:off x="8095418" y="1613924"/>
            <a:ext cx="2242573" cy="1471147"/>
          </a:xfrm>
          <a:prstGeom prst="rect">
            <a:avLst/>
          </a:prstGeom>
          <a:ln w="76200">
            <a:solidFill>
              <a:schemeClr val="bg1"/>
            </a:solidFill>
          </a:ln>
          <a:effectLst>
            <a:outerShdw blurRad="63500" sx="102000" sy="102000" algn="ctr" rotWithShape="0">
              <a:prstClr val="black">
                <a:alpha val="40000"/>
              </a:prstClr>
            </a:outerShdw>
          </a:effectLst>
        </p:spPr>
      </p:pic>
      <p:pic>
        <p:nvPicPr>
          <p:cNvPr id="10" name="Picture 9" descr="A picture containing arrow&#10;&#10;Description automatically generated">
            <a:extLst>
              <a:ext uri="{FF2B5EF4-FFF2-40B4-BE49-F238E27FC236}">
                <a16:creationId xmlns:a16="http://schemas.microsoft.com/office/drawing/2014/main" id="{3F8317B3-AC77-44D1-A1AC-3AEF1DD347A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339700">
            <a:off x="-301709" y="4648923"/>
            <a:ext cx="1790159" cy="2040377"/>
          </a:xfrm>
          <a:prstGeom prst="rect">
            <a:avLst/>
          </a:prstGeom>
        </p:spPr>
      </p:pic>
      <p:pic>
        <p:nvPicPr>
          <p:cNvPr id="12" name="Picture 11" descr="A picture containing shape&#10;&#10;Description automatically generated">
            <a:extLst>
              <a:ext uri="{FF2B5EF4-FFF2-40B4-BE49-F238E27FC236}">
                <a16:creationId xmlns:a16="http://schemas.microsoft.com/office/drawing/2014/main" id="{E814DD78-B473-4F84-A281-CBA1E14AB58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696690" y="1407302"/>
            <a:ext cx="1753051" cy="1186328"/>
          </a:xfrm>
          <a:prstGeom prst="rect">
            <a:avLst/>
          </a:prstGeom>
        </p:spPr>
      </p:pic>
      <p:pic>
        <p:nvPicPr>
          <p:cNvPr id="19" name="Picture 6" descr="Nature Picture Library Tuvaluans watching as the high tide ...">
            <a:extLst>
              <a:ext uri="{FF2B5EF4-FFF2-40B4-BE49-F238E27FC236}">
                <a16:creationId xmlns:a16="http://schemas.microsoft.com/office/drawing/2014/main" id="{75316A4B-B1B7-40AA-88FE-648498F4E86B}"/>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rot="21443368">
            <a:off x="8735765" y="4945523"/>
            <a:ext cx="2358928" cy="1547378"/>
          </a:xfrm>
          <a:prstGeom prst="rect">
            <a:avLst/>
          </a:prstGeom>
          <a:noFill/>
          <a:ln w="762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F6BF336E-0898-4BFB-B13A-87ABA5C3E9A9}"/>
              </a:ext>
            </a:extLst>
          </p:cNvPr>
          <p:cNvSpPr txBox="1">
            <a:spLocks/>
          </p:cNvSpPr>
          <p:nvPr/>
        </p:nvSpPr>
        <p:spPr>
          <a:xfrm>
            <a:off x="240822" y="141375"/>
            <a:ext cx="1982720"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Feedback</a:t>
            </a:r>
          </a:p>
        </p:txBody>
      </p:sp>
    </p:spTree>
    <p:extLst>
      <p:ext uri="{BB962C8B-B14F-4D97-AF65-F5344CB8AC3E}">
        <p14:creationId xmlns:p14="http://schemas.microsoft.com/office/powerpoint/2010/main" val="42121885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380</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99 000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27 C</a:t>
            </a:r>
          </a:p>
        </p:txBody>
      </p:sp>
      <p:sp>
        <p:nvSpPr>
          <p:cNvPr id="10" name="Rectangle 9">
            <a:extLst>
              <a:ext uri="{FF2B5EF4-FFF2-40B4-BE49-F238E27FC236}">
                <a16:creationId xmlns:a16="http://schemas.microsoft.com/office/drawing/2014/main" id="{B86265EF-072C-4202-A6F4-73F04EA31EA8}"/>
              </a:ext>
            </a:extLst>
          </p:cNvPr>
          <p:cNvSpPr/>
          <p:nvPr/>
        </p:nvSpPr>
        <p:spPr>
          <a:xfrm>
            <a:off x="4217578" y="2827495"/>
            <a:ext cx="192996" cy="35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F652624-692E-4C25-A72C-21822173C6E4}"/>
              </a:ext>
            </a:extLst>
          </p:cNvPr>
          <p:cNvSpPr txBox="1">
            <a:spLocks/>
          </p:cNvSpPr>
          <p:nvPr/>
        </p:nvSpPr>
        <p:spPr>
          <a:xfrm>
            <a:off x="4267512" y="2817692"/>
            <a:ext cx="6873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0.3</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4" name="Picture 73" descr="A picture containing airplane&#10;&#10;Description automatically generated">
            <a:hlinkClick r:id="rId9"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2" name="Rectangle 1">
            <a:extLst>
              <a:ext uri="{FF2B5EF4-FFF2-40B4-BE49-F238E27FC236}">
                <a16:creationId xmlns:a16="http://schemas.microsoft.com/office/drawing/2014/main" id="{9920F0B8-3911-4731-8C3A-A5D9AEED604A}"/>
              </a:ext>
            </a:extLst>
          </p:cNvPr>
          <p:cNvSpPr/>
          <p:nvPr/>
        </p:nvSpPr>
        <p:spPr>
          <a:xfrm>
            <a:off x="1939636" y="2727416"/>
            <a:ext cx="1897300" cy="58484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-2</a:t>
            </a:r>
          </a:p>
        </p:txBody>
      </p:sp>
      <p:sp>
        <p:nvSpPr>
          <p:cNvPr id="4" name="Title 1">
            <a:extLst>
              <a:ext uri="{FF2B5EF4-FFF2-40B4-BE49-F238E27FC236}">
                <a16:creationId xmlns:a16="http://schemas.microsoft.com/office/drawing/2014/main" id="{E5F2DA35-0C5F-49E1-A9D8-ACD7ECF1F1C4}"/>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38" name="Straight Arrow Connector 37">
            <a:extLst>
              <a:ext uri="{FF2B5EF4-FFF2-40B4-BE49-F238E27FC236}">
                <a16:creationId xmlns:a16="http://schemas.microsoft.com/office/drawing/2014/main" id="{B71F5A0A-0976-4D7C-BD9A-4DD898D6088E}"/>
              </a:ext>
            </a:extLst>
          </p:cNvPr>
          <p:cNvCxnSpPr>
            <a:cxnSpLocks/>
          </p:cNvCxnSpPr>
          <p:nvPr/>
        </p:nvCxnSpPr>
        <p:spPr>
          <a:xfrm flipH="1" flipV="1">
            <a:off x="7100047" y="2042334"/>
            <a:ext cx="113622" cy="5641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78051F4-7961-426F-952D-A6F46A96732B}"/>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403493" y="2249347"/>
            <a:ext cx="430298" cy="319650"/>
          </a:xfrm>
          <a:prstGeom prst="rect">
            <a:avLst/>
          </a:prstGeom>
        </p:spPr>
      </p:pic>
      <p:pic>
        <p:nvPicPr>
          <p:cNvPr id="22" name="Picture 21" descr="A close up of a screen&#10;&#10;Description automatically generated">
            <a:extLst>
              <a:ext uri="{FF2B5EF4-FFF2-40B4-BE49-F238E27FC236}">
                <a16:creationId xmlns:a16="http://schemas.microsoft.com/office/drawing/2014/main" id="{EAEADE5B-227F-4EC3-A1C5-107610450BC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24" name="Picture 23" descr="A close up of a screen&#10;&#10;Description automatically generated">
            <a:extLst>
              <a:ext uri="{FF2B5EF4-FFF2-40B4-BE49-F238E27FC236}">
                <a16:creationId xmlns:a16="http://schemas.microsoft.com/office/drawing/2014/main" id="{0258661E-3DBE-4087-B01F-AD6F3FD564A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26" name="Picture 25" descr="Logo&#10;&#10;Description automatically generated">
            <a:extLst>
              <a:ext uri="{FF2B5EF4-FFF2-40B4-BE49-F238E27FC236}">
                <a16:creationId xmlns:a16="http://schemas.microsoft.com/office/drawing/2014/main" id="{05BE52CD-8C47-4CCE-AE1E-E1F32159775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20427" y="5021979"/>
            <a:ext cx="482688" cy="384751"/>
          </a:xfrm>
          <a:prstGeom prst="rect">
            <a:avLst/>
          </a:prstGeom>
        </p:spPr>
      </p:pic>
      <p:pic>
        <p:nvPicPr>
          <p:cNvPr id="29" name="Picture 28" descr="Logo&#10;&#10;Description automatically generated">
            <a:extLst>
              <a:ext uri="{FF2B5EF4-FFF2-40B4-BE49-F238E27FC236}">
                <a16:creationId xmlns:a16="http://schemas.microsoft.com/office/drawing/2014/main" id="{4ACCAD6C-2058-460E-8C25-90B995AC1210}"/>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31" name="Picture 30" descr="A close up of a screen&#10;&#10;Description automatically generated">
            <a:extLst>
              <a:ext uri="{FF2B5EF4-FFF2-40B4-BE49-F238E27FC236}">
                <a16:creationId xmlns:a16="http://schemas.microsoft.com/office/drawing/2014/main" id="{08E74ED7-151D-4572-B7B9-86DFC032858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32" name="Picture 31" descr="A close up of a screen&#10;&#10;Description automatically generated">
            <a:extLst>
              <a:ext uri="{FF2B5EF4-FFF2-40B4-BE49-F238E27FC236}">
                <a16:creationId xmlns:a16="http://schemas.microsoft.com/office/drawing/2014/main" id="{A36E32E9-B193-4016-B038-9276D1B9AE2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39" name="Picture 38" descr="A picture containing treemap chart&#10;&#10;Description automatically generated">
            <a:extLst>
              <a:ext uri="{FF2B5EF4-FFF2-40B4-BE49-F238E27FC236}">
                <a16:creationId xmlns:a16="http://schemas.microsoft.com/office/drawing/2014/main" id="{EE10337E-0A6C-4E71-A9C0-B2EBAB891701}"/>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40" name="Rectangle 39">
            <a:extLst>
              <a:ext uri="{FF2B5EF4-FFF2-40B4-BE49-F238E27FC236}">
                <a16:creationId xmlns:a16="http://schemas.microsoft.com/office/drawing/2014/main" id="{27681EC2-855F-4FA5-BE4A-BEEAFBE582C8}"/>
              </a:ext>
            </a:extLst>
          </p:cNvPr>
          <p:cNvSpPr/>
          <p:nvPr/>
        </p:nvSpPr>
        <p:spPr>
          <a:xfrm>
            <a:off x="4183028" y="1825686"/>
            <a:ext cx="1532855"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itle 1">
            <a:extLst>
              <a:ext uri="{FF2B5EF4-FFF2-40B4-BE49-F238E27FC236}">
                <a16:creationId xmlns:a16="http://schemas.microsoft.com/office/drawing/2014/main" id="{22F526EE-330C-491C-B6F4-A823A780E421}"/>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750mm</a:t>
            </a:r>
          </a:p>
        </p:txBody>
      </p:sp>
    </p:spTree>
    <p:extLst>
      <p:ext uri="{BB962C8B-B14F-4D97-AF65-F5344CB8AC3E}">
        <p14:creationId xmlns:p14="http://schemas.microsoft.com/office/powerpoint/2010/main" val="6805391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72CD151-2A3C-4802-BC51-A43902EFE5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71629">
            <a:off x="2118297" y="3349532"/>
            <a:ext cx="3934672" cy="2404968"/>
          </a:xfrm>
          <a:prstGeom prst="rect">
            <a:avLst/>
          </a:prstGeom>
          <a:ln w="76200">
            <a:solidFill>
              <a:schemeClr val="bg1"/>
            </a:solidFill>
          </a:ln>
          <a:effectLst>
            <a:outerShdw blurRad="63500" sx="102000" sy="102000" algn="ctr" rotWithShape="0">
              <a:prstClr val="black">
                <a:alpha val="40000"/>
              </a:prstClr>
            </a:outerShdw>
          </a:effectLst>
        </p:spPr>
      </p:pic>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7025384" y="4706471"/>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6569161" y="1454179"/>
            <a:ext cx="3728450" cy="3252292"/>
          </a:xfrm>
          <a:prstGeom prst="rect">
            <a:avLst/>
          </a:prstGeom>
        </p:spPr>
        <p:txBody>
          <a:bodyPr>
            <a:normAutofit fontScale="85000" lnSpcReduction="20000"/>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1" i="0" u="none" strike="noStrike" kern="1200" cap="none" spc="0" normalizeH="0" baseline="0" noProof="0" dirty="0">
                <a:ln>
                  <a:noFill/>
                </a:ln>
                <a:effectLst/>
                <a:uLnTx/>
                <a:uFillTx/>
                <a:latin typeface="Arial "/>
                <a:ea typeface="+mn-ea"/>
                <a:cs typeface="+mn-cs"/>
              </a:rPr>
              <a:t>Bad news!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800" b="0" i="0" u="none" strike="noStrike" kern="1200" cap="none" spc="0" normalizeH="0" baseline="0" noProof="0" dirty="0">
              <a:ln>
                <a:noFill/>
              </a:ln>
              <a:effectLst/>
              <a:uLnTx/>
              <a:uFillTx/>
              <a:latin typeface="Arial "/>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800" b="0" i="0" u="none" strike="noStrike" kern="1200" cap="none" spc="0" normalizeH="0" baseline="0" noProof="0" dirty="0">
                <a:ln>
                  <a:noFill/>
                </a:ln>
                <a:effectLst/>
                <a:uLnTx/>
                <a:uFillTx/>
                <a:latin typeface="Arial "/>
                <a:ea typeface="+mn-ea"/>
                <a:cs typeface="+mn-cs"/>
              </a:rPr>
              <a:t>Conglomerated Plastics Ltd. has laid off its workforce and closed its doors. They were one of our smaller companies and of course we all want to reduce our use of plastic, but other companies making more sustainable products, might do the same. You need to look at this situation again.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34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600" b="1" u="none" strike="noStrike" kern="1200" cap="none" spc="0" normalizeH="0" baseline="0" noProof="0" dirty="0">
                <a:ln>
                  <a:noFill/>
                </a:ln>
                <a:solidFill>
                  <a:prstClr val="black"/>
                </a:solidFill>
                <a:effectLst/>
                <a:uLnTx/>
                <a:uFillTx/>
                <a:latin typeface="Arial "/>
                <a:ea typeface="+mn-ea"/>
                <a:cs typeface="+mn-cs"/>
              </a:rPr>
              <a:t>Should we build                 1000 new homes                     around Ocean City? </a:t>
            </a:r>
          </a:p>
        </p:txBody>
      </p:sp>
      <p:pic>
        <p:nvPicPr>
          <p:cNvPr id="25" name="Picture 24" descr="A picture containing icon&#10;&#10;Description automatically generated">
            <a:hlinkClick r:id="rId3" action="ppaction://hlinksldjump"/>
            <a:extLst>
              <a:ext uri="{FF2B5EF4-FFF2-40B4-BE49-F238E27FC236}">
                <a16:creationId xmlns:a16="http://schemas.microsoft.com/office/drawing/2014/main" id="{F7AFCE92-019A-46A7-B09C-987A18825C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53668" y="5283877"/>
            <a:ext cx="1531463" cy="926525"/>
          </a:xfrm>
          <a:prstGeom prst="rect">
            <a:avLst/>
          </a:prstGeom>
        </p:spPr>
      </p:pic>
      <p:pic>
        <p:nvPicPr>
          <p:cNvPr id="27" name="Picture 26" descr="A picture containing drawing&#10;&#10;Description automatically generated">
            <a:hlinkClick r:id="rId5" action="ppaction://hlinksldjump"/>
            <a:extLst>
              <a:ext uri="{FF2B5EF4-FFF2-40B4-BE49-F238E27FC236}">
                <a16:creationId xmlns:a16="http://schemas.microsoft.com/office/drawing/2014/main" id="{4F6806CD-F924-4F5F-9E49-6134854F34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93147" y="5283877"/>
            <a:ext cx="1529214" cy="926525"/>
          </a:xfrm>
          <a:prstGeom prst="rect">
            <a:avLst/>
          </a:prstGeom>
        </p:spPr>
      </p:pic>
      <p:pic>
        <p:nvPicPr>
          <p:cNvPr id="12" name="Picture 11">
            <a:extLst>
              <a:ext uri="{FF2B5EF4-FFF2-40B4-BE49-F238E27FC236}">
                <a16:creationId xmlns:a16="http://schemas.microsoft.com/office/drawing/2014/main" id="{32D52B6A-AEA6-43F5-B9A8-BF0E606F7E5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436716">
            <a:off x="1660136" y="2023677"/>
            <a:ext cx="3216375" cy="1470856"/>
          </a:xfrm>
          <a:prstGeom prst="rect">
            <a:avLst/>
          </a:prstGeom>
          <a:ln w="76200">
            <a:solidFill>
              <a:schemeClr val="bg1"/>
            </a:solidFill>
          </a:ln>
          <a:effectLst>
            <a:outerShdw blurRad="63500" sx="102000" sy="102000" algn="ctr" rotWithShape="0">
              <a:prstClr val="black">
                <a:alpha val="40000"/>
              </a:prstClr>
            </a:outerShdw>
          </a:effectLst>
        </p:spPr>
      </p:pic>
      <p:sp>
        <p:nvSpPr>
          <p:cNvPr id="14" name="Title 1">
            <a:extLst>
              <a:ext uri="{FF2B5EF4-FFF2-40B4-BE49-F238E27FC236}">
                <a16:creationId xmlns:a16="http://schemas.microsoft.com/office/drawing/2014/main" id="{815D918B-FC7C-45C1-BF43-DD0FB520D90E}"/>
              </a:ext>
            </a:extLst>
          </p:cNvPr>
          <p:cNvSpPr txBox="1">
            <a:spLocks/>
          </p:cNvSpPr>
          <p:nvPr/>
        </p:nvSpPr>
        <p:spPr>
          <a:xfrm>
            <a:off x="240822" y="141375"/>
            <a:ext cx="1855692"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Question</a:t>
            </a:r>
          </a:p>
        </p:txBody>
      </p:sp>
      <p:pic>
        <p:nvPicPr>
          <p:cNvPr id="5" name="Picture 4" descr="A close up of a logo&#10;&#10;Description automatically generated">
            <a:extLst>
              <a:ext uri="{FF2B5EF4-FFF2-40B4-BE49-F238E27FC236}">
                <a16:creationId xmlns:a16="http://schemas.microsoft.com/office/drawing/2014/main" id="{9FFEC6BB-CC53-4A0F-A31E-7A5D993694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12468" y="3429000"/>
            <a:ext cx="1259170" cy="2183207"/>
          </a:xfrm>
          <a:prstGeom prst="rect">
            <a:avLst/>
          </a:prstGeom>
        </p:spPr>
      </p:pic>
      <p:pic>
        <p:nvPicPr>
          <p:cNvPr id="7" name="Picture 6" descr="A picture containing knot, light&#10;&#10;Description automatically generated">
            <a:extLst>
              <a:ext uri="{FF2B5EF4-FFF2-40B4-BE49-F238E27FC236}">
                <a16:creationId xmlns:a16="http://schemas.microsoft.com/office/drawing/2014/main" id="{E727E32B-16A1-41BE-9391-8E9A45F8CE9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2945" y="3653778"/>
            <a:ext cx="1873897" cy="2944697"/>
          </a:xfrm>
          <a:prstGeom prst="rect">
            <a:avLst/>
          </a:prstGeom>
        </p:spPr>
      </p:pic>
    </p:spTree>
    <p:extLst>
      <p:ext uri="{BB962C8B-B14F-4D97-AF65-F5344CB8AC3E}">
        <p14:creationId xmlns:p14="http://schemas.microsoft.com/office/powerpoint/2010/main" val="3561654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380</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a:solidFill>
                  <a:schemeClr val="tx1">
                    <a:lumMod val="85000"/>
                    <a:lumOff val="15000"/>
                  </a:schemeClr>
                </a:solidFill>
              </a:rPr>
              <a:t>95 000</a:t>
            </a:r>
            <a:endParaRPr lang="en-GB" dirty="0">
              <a:solidFill>
                <a:schemeClr val="tx1">
                  <a:lumMod val="85000"/>
                  <a:lumOff val="15000"/>
                </a:schemeClr>
              </a:solidFill>
            </a:endParaRP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27 C</a:t>
            </a:r>
          </a:p>
        </p:txBody>
      </p:sp>
      <p:sp>
        <p:nvSpPr>
          <p:cNvPr id="10" name="Rectangle 9">
            <a:extLst>
              <a:ext uri="{FF2B5EF4-FFF2-40B4-BE49-F238E27FC236}">
                <a16:creationId xmlns:a16="http://schemas.microsoft.com/office/drawing/2014/main" id="{B86265EF-072C-4202-A6F4-73F04EA31EA8}"/>
              </a:ext>
            </a:extLst>
          </p:cNvPr>
          <p:cNvSpPr/>
          <p:nvPr/>
        </p:nvSpPr>
        <p:spPr>
          <a:xfrm>
            <a:off x="4207119" y="2827495"/>
            <a:ext cx="203454" cy="35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F652624-692E-4C25-A72C-21822173C6E4}"/>
              </a:ext>
            </a:extLst>
          </p:cNvPr>
          <p:cNvSpPr txBox="1">
            <a:spLocks/>
          </p:cNvSpPr>
          <p:nvPr/>
        </p:nvSpPr>
        <p:spPr>
          <a:xfrm>
            <a:off x="4255764" y="2796711"/>
            <a:ext cx="64778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0.3</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4" name="Picture 73" descr="A picture containing airplane&#10;&#10;Description automatically generated">
            <a:hlinkClick r:id="rId9"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4" name="Rectangle 3">
            <a:extLst>
              <a:ext uri="{FF2B5EF4-FFF2-40B4-BE49-F238E27FC236}">
                <a16:creationId xmlns:a16="http://schemas.microsoft.com/office/drawing/2014/main" id="{8AB4D50B-7DA6-426A-8636-90148BA8383F}"/>
              </a:ext>
            </a:extLst>
          </p:cNvPr>
          <p:cNvSpPr/>
          <p:nvPr/>
        </p:nvSpPr>
        <p:spPr>
          <a:xfrm>
            <a:off x="1939636" y="2736653"/>
            <a:ext cx="1897300" cy="5789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-4</a:t>
            </a:r>
          </a:p>
        </p:txBody>
      </p:sp>
      <p:sp>
        <p:nvSpPr>
          <p:cNvPr id="8" name="Title 1">
            <a:extLst>
              <a:ext uri="{FF2B5EF4-FFF2-40B4-BE49-F238E27FC236}">
                <a16:creationId xmlns:a16="http://schemas.microsoft.com/office/drawing/2014/main" id="{7A05CECA-5D6C-4684-AD02-380F2BCA6ACF}"/>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40" name="Straight Arrow Connector 39">
            <a:extLst>
              <a:ext uri="{FF2B5EF4-FFF2-40B4-BE49-F238E27FC236}">
                <a16:creationId xmlns:a16="http://schemas.microsoft.com/office/drawing/2014/main" id="{FA28D783-2332-4810-8936-EE763E2AA0EB}"/>
              </a:ext>
            </a:extLst>
          </p:cNvPr>
          <p:cNvCxnSpPr>
            <a:cxnSpLocks/>
          </p:cNvCxnSpPr>
          <p:nvPr/>
        </p:nvCxnSpPr>
        <p:spPr>
          <a:xfrm flipH="1" flipV="1">
            <a:off x="7100047" y="2042334"/>
            <a:ext cx="113622" cy="5641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AF2AFAF3-1D36-41FB-8B6C-D738AE46856D}"/>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403493" y="2249347"/>
            <a:ext cx="430298" cy="319650"/>
          </a:xfrm>
          <a:prstGeom prst="rect">
            <a:avLst/>
          </a:prstGeom>
        </p:spPr>
      </p:pic>
      <p:pic>
        <p:nvPicPr>
          <p:cNvPr id="2" name="Picture 1" descr="A close up of a screen&#10;&#10;Description automatically generated">
            <a:extLst>
              <a:ext uri="{FF2B5EF4-FFF2-40B4-BE49-F238E27FC236}">
                <a16:creationId xmlns:a16="http://schemas.microsoft.com/office/drawing/2014/main" id="{D5EF288A-DF28-4714-A3A3-2EA3564D431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7" name="Picture 6" descr="A close up of a screen&#10;&#10;Description automatically generated">
            <a:extLst>
              <a:ext uri="{FF2B5EF4-FFF2-40B4-BE49-F238E27FC236}">
                <a16:creationId xmlns:a16="http://schemas.microsoft.com/office/drawing/2014/main" id="{97C4EFA3-B602-42F6-BD82-2A01E72FCF2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15" name="Picture 14" descr="Logo&#10;&#10;Description automatically generated">
            <a:extLst>
              <a:ext uri="{FF2B5EF4-FFF2-40B4-BE49-F238E27FC236}">
                <a16:creationId xmlns:a16="http://schemas.microsoft.com/office/drawing/2014/main" id="{9D5765D5-1DE6-4832-9DC2-D8CE7847DBA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20427" y="5021979"/>
            <a:ext cx="482688" cy="384751"/>
          </a:xfrm>
          <a:prstGeom prst="rect">
            <a:avLst/>
          </a:prstGeom>
        </p:spPr>
      </p:pic>
      <p:pic>
        <p:nvPicPr>
          <p:cNvPr id="16" name="Picture 15" descr="Logo&#10;&#10;Description automatically generated">
            <a:extLst>
              <a:ext uri="{FF2B5EF4-FFF2-40B4-BE49-F238E27FC236}">
                <a16:creationId xmlns:a16="http://schemas.microsoft.com/office/drawing/2014/main" id="{23A75245-0FFE-489C-9A70-F03D2EA3824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7" name="Picture 16" descr="A close up of a screen&#10;&#10;Description automatically generated">
            <a:extLst>
              <a:ext uri="{FF2B5EF4-FFF2-40B4-BE49-F238E27FC236}">
                <a16:creationId xmlns:a16="http://schemas.microsoft.com/office/drawing/2014/main" id="{B5B71DFE-0C97-46C8-9433-5E8CA18CEEC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18" name="Picture 17" descr="A close up of a screen&#10;&#10;Description automatically generated">
            <a:extLst>
              <a:ext uri="{FF2B5EF4-FFF2-40B4-BE49-F238E27FC236}">
                <a16:creationId xmlns:a16="http://schemas.microsoft.com/office/drawing/2014/main" id="{F63CDFC7-405F-4CF4-99BC-9FA93853860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36" name="Picture 35" descr="A picture containing treemap chart&#10;&#10;Description automatically generated">
            <a:extLst>
              <a:ext uri="{FF2B5EF4-FFF2-40B4-BE49-F238E27FC236}">
                <a16:creationId xmlns:a16="http://schemas.microsoft.com/office/drawing/2014/main" id="{D55B6ED4-A6CC-455F-B389-6178209D9EF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37" name="Rectangle 36">
            <a:extLst>
              <a:ext uri="{FF2B5EF4-FFF2-40B4-BE49-F238E27FC236}">
                <a16:creationId xmlns:a16="http://schemas.microsoft.com/office/drawing/2014/main" id="{261C2A4B-8E89-43C7-BDCE-88E9870A0C22}"/>
              </a:ext>
            </a:extLst>
          </p:cNvPr>
          <p:cNvSpPr/>
          <p:nvPr/>
        </p:nvSpPr>
        <p:spPr>
          <a:xfrm>
            <a:off x="4183028" y="1825686"/>
            <a:ext cx="1532855"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itle 1">
            <a:extLst>
              <a:ext uri="{FF2B5EF4-FFF2-40B4-BE49-F238E27FC236}">
                <a16:creationId xmlns:a16="http://schemas.microsoft.com/office/drawing/2014/main" id="{42A2FDDF-A4A1-4212-8305-252700D940F0}"/>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750mm</a:t>
            </a:r>
          </a:p>
        </p:txBody>
      </p:sp>
    </p:spTree>
    <p:extLst>
      <p:ext uri="{BB962C8B-B14F-4D97-AF65-F5344CB8AC3E}">
        <p14:creationId xmlns:p14="http://schemas.microsoft.com/office/powerpoint/2010/main" val="20416368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89307E-0F7E-499B-8FB7-25715670EC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430571" flipH="1">
            <a:off x="6416993" y="2039509"/>
            <a:ext cx="2855880" cy="1870272"/>
          </a:xfrm>
          <a:prstGeom prst="rect">
            <a:avLst/>
          </a:prstGeom>
          <a:ln w="76200">
            <a:solidFill>
              <a:schemeClr val="bg1"/>
            </a:solidFill>
          </a:ln>
          <a:effectLst>
            <a:outerShdw blurRad="63500" sx="102000" sy="102000" algn="ctr" rotWithShape="0">
              <a:prstClr val="black">
                <a:alpha val="40000"/>
              </a:prstClr>
            </a:outerShdw>
          </a:effectLst>
        </p:spPr>
      </p:pic>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1683310" y="4689538"/>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161116" y="1437246"/>
            <a:ext cx="3967415" cy="3541154"/>
          </a:xfrm>
          <a:prstGeom prst="rect">
            <a:avLst/>
          </a:prstGeom>
        </p:spPr>
        <p:txBody>
          <a:bodyPr>
            <a:normAutofit fontScale="92500" lnSpcReduction="10000"/>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600" b="0" i="0" u="none" strike="noStrike" kern="1200" cap="none" spc="0" normalizeH="0" baseline="0" noProof="0" dirty="0">
                <a:ln>
                  <a:noFill/>
                </a:ln>
                <a:solidFill>
                  <a:prstClr val="black"/>
                </a:solidFill>
                <a:effectLst/>
                <a:uLnTx/>
                <a:uFillTx/>
                <a:latin typeface="Arial "/>
                <a:ea typeface="+mn-ea"/>
                <a:cs typeface="+mn-cs"/>
              </a:rPr>
              <a:t>Despite last minute negotiations, United Toys Inc. has stopped production and given notice to its workers. This is quite a blow because they were one of our mid-sized businesses.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solidFill>
                  <a:prstClr val="black"/>
                </a:solidFill>
                <a:latin typeface="Arial "/>
              </a:rPr>
              <a:t>You might still be able to turn this situation around by building new houses for skilled workers.</a:t>
            </a:r>
            <a:endParaRPr kumimoji="0" lang="en-GB" sz="16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Should we build </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1000 new homes </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around Ocean City?</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400" b="1" u="none" strike="noStrike" kern="1200" cap="none" spc="0" normalizeH="0" baseline="0" noProof="0" dirty="0">
              <a:ln>
                <a:noFill/>
              </a:ln>
              <a:solidFill>
                <a:prstClr val="black"/>
              </a:solidFill>
              <a:effectLst/>
              <a:uLnTx/>
              <a:uFillTx/>
              <a:latin typeface="Arial "/>
              <a:ea typeface="+mn-ea"/>
              <a:cs typeface="+mn-cs"/>
            </a:endParaRPr>
          </a:p>
        </p:txBody>
      </p:sp>
      <p:pic>
        <p:nvPicPr>
          <p:cNvPr id="25" name="Picture 24" descr="A picture containing icon&#10;&#10;Description automatically generated">
            <a:hlinkClick r:id="rId3" action="ppaction://hlinksldjump"/>
            <a:extLst>
              <a:ext uri="{FF2B5EF4-FFF2-40B4-BE49-F238E27FC236}">
                <a16:creationId xmlns:a16="http://schemas.microsoft.com/office/drawing/2014/main" id="{F7AFCE92-019A-46A7-B09C-987A18825C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11594" y="5266944"/>
            <a:ext cx="1531463" cy="926525"/>
          </a:xfrm>
          <a:prstGeom prst="rect">
            <a:avLst/>
          </a:prstGeom>
        </p:spPr>
      </p:pic>
      <p:pic>
        <p:nvPicPr>
          <p:cNvPr id="27" name="Picture 26" descr="A picture containing drawing&#10;&#10;Description automatically generated">
            <a:hlinkClick r:id="rId5" action="ppaction://hlinksldjump"/>
            <a:extLst>
              <a:ext uri="{FF2B5EF4-FFF2-40B4-BE49-F238E27FC236}">
                <a16:creationId xmlns:a16="http://schemas.microsoft.com/office/drawing/2014/main" id="{4F6806CD-F924-4F5F-9E49-6134854F34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51073" y="5266944"/>
            <a:ext cx="1529214" cy="926525"/>
          </a:xfrm>
          <a:prstGeom prst="rect">
            <a:avLst/>
          </a:prstGeom>
        </p:spPr>
      </p:pic>
      <p:pic>
        <p:nvPicPr>
          <p:cNvPr id="29" name="Picture 4" descr="U.S. Housing Wealth Diverges Between `Underwater,' `Equity Rich ...">
            <a:extLst>
              <a:ext uri="{FF2B5EF4-FFF2-40B4-BE49-F238E27FC236}">
                <a16:creationId xmlns:a16="http://schemas.microsoft.com/office/drawing/2014/main" id="{971B68F9-FB42-4668-8C26-52FBB608112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70413">
            <a:off x="6770702" y="3845249"/>
            <a:ext cx="3316299" cy="2294727"/>
          </a:xfrm>
          <a:prstGeom prst="rect">
            <a:avLst/>
          </a:prstGeom>
          <a:noFill/>
          <a:ln w="762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3" name="Picture 42" descr="A picture containing object, clock&#10;&#10;Description automatically generated">
            <a:extLst>
              <a:ext uri="{FF2B5EF4-FFF2-40B4-BE49-F238E27FC236}">
                <a16:creationId xmlns:a16="http://schemas.microsoft.com/office/drawing/2014/main" id="{75133DE6-7954-45DE-A753-87440E7A4BC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301846">
            <a:off x="11082585" y="4951607"/>
            <a:ext cx="1293173" cy="2004418"/>
          </a:xfrm>
          <a:prstGeom prst="rect">
            <a:avLst/>
          </a:prstGeom>
        </p:spPr>
      </p:pic>
      <p:pic>
        <p:nvPicPr>
          <p:cNvPr id="4" name="Picture 3">
            <a:extLst>
              <a:ext uri="{FF2B5EF4-FFF2-40B4-BE49-F238E27FC236}">
                <a16:creationId xmlns:a16="http://schemas.microsoft.com/office/drawing/2014/main" id="{B3981D21-1530-4B53-AECA-E15114EF807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890057">
            <a:off x="8537808" y="2362851"/>
            <a:ext cx="2621710" cy="1602453"/>
          </a:xfrm>
          <a:prstGeom prst="rect">
            <a:avLst/>
          </a:prstGeom>
          <a:ln w="76200">
            <a:solidFill>
              <a:schemeClr val="bg1"/>
            </a:solidFill>
          </a:ln>
          <a:effectLst>
            <a:outerShdw blurRad="63500" sx="102000" sy="102000" algn="ctr" rotWithShape="0">
              <a:prstClr val="black">
                <a:alpha val="40000"/>
              </a:prstClr>
            </a:outerShdw>
          </a:effectLst>
        </p:spPr>
      </p:pic>
      <p:sp>
        <p:nvSpPr>
          <p:cNvPr id="5" name="Title 1">
            <a:extLst>
              <a:ext uri="{FF2B5EF4-FFF2-40B4-BE49-F238E27FC236}">
                <a16:creationId xmlns:a16="http://schemas.microsoft.com/office/drawing/2014/main" id="{5FACDCD6-3F1C-4652-9240-91B083775A60}"/>
              </a:ext>
            </a:extLst>
          </p:cNvPr>
          <p:cNvSpPr txBox="1">
            <a:spLocks/>
          </p:cNvSpPr>
          <p:nvPr/>
        </p:nvSpPr>
        <p:spPr>
          <a:xfrm>
            <a:off x="240822" y="141375"/>
            <a:ext cx="1855692"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Question</a:t>
            </a:r>
          </a:p>
        </p:txBody>
      </p:sp>
      <p:pic>
        <p:nvPicPr>
          <p:cNvPr id="17" name="Picture 16" descr="Logo&#10;&#10;Description automatically generated">
            <a:extLst>
              <a:ext uri="{FF2B5EF4-FFF2-40B4-BE49-F238E27FC236}">
                <a16:creationId xmlns:a16="http://schemas.microsoft.com/office/drawing/2014/main" id="{96FED760-F882-4C9F-BA5B-8FEA3FD2F9D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9889" y="3372122"/>
            <a:ext cx="1604116" cy="1289105"/>
          </a:xfrm>
          <a:prstGeom prst="rect">
            <a:avLst/>
          </a:prstGeom>
        </p:spPr>
      </p:pic>
    </p:spTree>
    <p:extLst>
      <p:ext uri="{BB962C8B-B14F-4D97-AF65-F5344CB8AC3E}">
        <p14:creationId xmlns:p14="http://schemas.microsoft.com/office/powerpoint/2010/main" val="114248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380</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82 000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27 C</a:t>
            </a:r>
          </a:p>
        </p:txBody>
      </p:sp>
      <p:sp>
        <p:nvSpPr>
          <p:cNvPr id="10" name="Rectangle 9">
            <a:extLst>
              <a:ext uri="{FF2B5EF4-FFF2-40B4-BE49-F238E27FC236}">
                <a16:creationId xmlns:a16="http://schemas.microsoft.com/office/drawing/2014/main" id="{B86265EF-072C-4202-A6F4-73F04EA31EA8}"/>
              </a:ext>
            </a:extLst>
          </p:cNvPr>
          <p:cNvSpPr/>
          <p:nvPr/>
        </p:nvSpPr>
        <p:spPr>
          <a:xfrm>
            <a:off x="4207119" y="2827495"/>
            <a:ext cx="203454" cy="35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F652624-692E-4C25-A72C-21822173C6E4}"/>
              </a:ext>
            </a:extLst>
          </p:cNvPr>
          <p:cNvSpPr txBox="1">
            <a:spLocks/>
          </p:cNvSpPr>
          <p:nvPr/>
        </p:nvSpPr>
        <p:spPr>
          <a:xfrm>
            <a:off x="4255764" y="2796711"/>
            <a:ext cx="64778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0.3</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2" name="Rectangle 1">
            <a:extLst>
              <a:ext uri="{FF2B5EF4-FFF2-40B4-BE49-F238E27FC236}">
                <a16:creationId xmlns:a16="http://schemas.microsoft.com/office/drawing/2014/main" id="{33D96083-8094-4E00-B035-CB495D9B189B}"/>
              </a:ext>
            </a:extLst>
          </p:cNvPr>
          <p:cNvSpPr/>
          <p:nvPr/>
        </p:nvSpPr>
        <p:spPr>
          <a:xfrm>
            <a:off x="1939636" y="2736653"/>
            <a:ext cx="1897300" cy="5789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-8</a:t>
            </a:r>
          </a:p>
        </p:txBody>
      </p:sp>
      <p:sp>
        <p:nvSpPr>
          <p:cNvPr id="4" name="Title 1">
            <a:extLst>
              <a:ext uri="{FF2B5EF4-FFF2-40B4-BE49-F238E27FC236}">
                <a16:creationId xmlns:a16="http://schemas.microsoft.com/office/drawing/2014/main" id="{C1C71365-5D1D-48FA-99AF-2264A4D31F5D}"/>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38" name="Straight Arrow Connector 37">
            <a:extLst>
              <a:ext uri="{FF2B5EF4-FFF2-40B4-BE49-F238E27FC236}">
                <a16:creationId xmlns:a16="http://schemas.microsoft.com/office/drawing/2014/main" id="{4FAD9CB8-4234-42AB-B9DF-C764F791C2BD}"/>
              </a:ext>
            </a:extLst>
          </p:cNvPr>
          <p:cNvCxnSpPr>
            <a:cxnSpLocks/>
          </p:cNvCxnSpPr>
          <p:nvPr/>
        </p:nvCxnSpPr>
        <p:spPr>
          <a:xfrm flipH="1" flipV="1">
            <a:off x="7100047" y="2042334"/>
            <a:ext cx="113622" cy="5641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0415108F-09EF-4A0B-B4D8-4BF46AA9474C}"/>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403493" y="2249347"/>
            <a:ext cx="430298" cy="319650"/>
          </a:xfrm>
          <a:prstGeom prst="rect">
            <a:avLst/>
          </a:prstGeom>
        </p:spPr>
      </p:pic>
      <p:pic>
        <p:nvPicPr>
          <p:cNvPr id="74" name="Picture 73" descr="A picture containing airplane&#10;&#10;Description automatically generated">
            <a:hlinkClick r:id="rId10"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7" name="Picture 6" descr="A close up of a screen&#10;&#10;Description automatically generated">
            <a:extLst>
              <a:ext uri="{FF2B5EF4-FFF2-40B4-BE49-F238E27FC236}">
                <a16:creationId xmlns:a16="http://schemas.microsoft.com/office/drawing/2014/main" id="{11A59880-43BD-4019-9157-2E731B2B22C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B648768F-FDB8-4C41-978F-A6CCCEEBAA7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15" name="Picture 14" descr="Logo&#10;&#10;Description automatically generated">
            <a:extLst>
              <a:ext uri="{FF2B5EF4-FFF2-40B4-BE49-F238E27FC236}">
                <a16:creationId xmlns:a16="http://schemas.microsoft.com/office/drawing/2014/main" id="{367733FE-D881-4B6C-9EBC-9E3663C5CCB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20427" y="5021979"/>
            <a:ext cx="482688" cy="384751"/>
          </a:xfrm>
          <a:prstGeom prst="rect">
            <a:avLst/>
          </a:prstGeom>
        </p:spPr>
      </p:pic>
      <p:pic>
        <p:nvPicPr>
          <p:cNvPr id="16" name="Picture 15" descr="Logo&#10;&#10;Description automatically generated">
            <a:extLst>
              <a:ext uri="{FF2B5EF4-FFF2-40B4-BE49-F238E27FC236}">
                <a16:creationId xmlns:a16="http://schemas.microsoft.com/office/drawing/2014/main" id="{235E8E70-D68A-498E-92D8-BE7720BE39A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7" name="Picture 16" descr="A close up of a screen&#10;&#10;Description automatically generated">
            <a:extLst>
              <a:ext uri="{FF2B5EF4-FFF2-40B4-BE49-F238E27FC236}">
                <a16:creationId xmlns:a16="http://schemas.microsoft.com/office/drawing/2014/main" id="{DC9FF2C2-488D-405B-AFFE-F837B6D9A48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18" name="Picture 17" descr="A close up of a screen&#10;&#10;Description automatically generated">
            <a:extLst>
              <a:ext uri="{FF2B5EF4-FFF2-40B4-BE49-F238E27FC236}">
                <a16:creationId xmlns:a16="http://schemas.microsoft.com/office/drawing/2014/main" id="{219CE463-5639-421D-ABA7-6312DD77B8CF}"/>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36" name="Picture 35" descr="A picture containing treemap chart&#10;&#10;Description automatically generated">
            <a:extLst>
              <a:ext uri="{FF2B5EF4-FFF2-40B4-BE49-F238E27FC236}">
                <a16:creationId xmlns:a16="http://schemas.microsoft.com/office/drawing/2014/main" id="{FB2A8E26-3513-4848-B463-726E4B7551D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37" name="Rectangle 36">
            <a:extLst>
              <a:ext uri="{FF2B5EF4-FFF2-40B4-BE49-F238E27FC236}">
                <a16:creationId xmlns:a16="http://schemas.microsoft.com/office/drawing/2014/main" id="{2440AB4B-B65D-47BF-ADC5-A676B24712D9}"/>
              </a:ext>
            </a:extLst>
          </p:cNvPr>
          <p:cNvSpPr/>
          <p:nvPr/>
        </p:nvSpPr>
        <p:spPr>
          <a:xfrm>
            <a:off x="4183028" y="1825686"/>
            <a:ext cx="1532855"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itle 1">
            <a:extLst>
              <a:ext uri="{FF2B5EF4-FFF2-40B4-BE49-F238E27FC236}">
                <a16:creationId xmlns:a16="http://schemas.microsoft.com/office/drawing/2014/main" id="{21F9FFC8-E2BB-4128-9734-71992DCD036D}"/>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750mm</a:t>
            </a:r>
          </a:p>
        </p:txBody>
      </p:sp>
    </p:spTree>
    <p:extLst>
      <p:ext uri="{BB962C8B-B14F-4D97-AF65-F5344CB8AC3E}">
        <p14:creationId xmlns:p14="http://schemas.microsoft.com/office/powerpoint/2010/main" val="23059511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28955-C2EF-4670-B87B-EAFB5E8AB3D2}"/>
              </a:ext>
            </a:extLst>
          </p:cNvPr>
          <p:cNvSpPr txBox="1">
            <a:spLocks/>
          </p:cNvSpPr>
          <p:nvPr/>
        </p:nvSpPr>
        <p:spPr>
          <a:xfrm>
            <a:off x="240821" y="141375"/>
            <a:ext cx="3282555"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Before you start</a:t>
            </a:r>
          </a:p>
        </p:txBody>
      </p:sp>
      <p:pic>
        <p:nvPicPr>
          <p:cNvPr id="3" name="Picture 2">
            <a:extLst>
              <a:ext uri="{FF2B5EF4-FFF2-40B4-BE49-F238E27FC236}">
                <a16:creationId xmlns:a16="http://schemas.microsoft.com/office/drawing/2014/main" id="{8C243B0F-EA85-4527-A53A-F983CB56CEBF}"/>
              </a:ext>
            </a:extLst>
          </p:cNvPr>
          <p:cNvPicPr>
            <a:picLocks noChangeAspect="1"/>
          </p:cNvPicPr>
          <p:nvPr/>
        </p:nvPicPr>
        <p:blipFill>
          <a:blip r:embed="rId2"/>
          <a:stretch>
            <a:fillRect/>
          </a:stretch>
        </p:blipFill>
        <p:spPr>
          <a:xfrm>
            <a:off x="763720" y="1895061"/>
            <a:ext cx="10664559" cy="4081668"/>
          </a:xfrm>
          <a:prstGeom prst="rect">
            <a:avLst/>
          </a:prstGeom>
        </p:spPr>
      </p:pic>
    </p:spTree>
    <p:extLst>
      <p:ext uri="{BB962C8B-B14F-4D97-AF65-F5344CB8AC3E}">
        <p14:creationId xmlns:p14="http://schemas.microsoft.com/office/powerpoint/2010/main" val="2391927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293508" y="1529385"/>
            <a:ext cx="3873202" cy="3541154"/>
          </a:xfrm>
          <a:prstGeom prst="rect">
            <a:avLst/>
          </a:prstGeom>
        </p:spPr>
        <p:txBody>
          <a:bodyPr>
            <a:normAutofit fontScale="92500" lnSpcReduction="10000"/>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00" i="0" u="none" strike="noStrike" kern="1200" cap="none" spc="0" normalizeH="0" baseline="0" noProof="0" dirty="0">
                <a:ln>
                  <a:noFill/>
                </a:ln>
                <a:solidFill>
                  <a:prstClr val="black"/>
                </a:solidFill>
                <a:effectLst/>
                <a:uLnTx/>
                <a:uFillTx/>
                <a:latin typeface="Arial "/>
                <a:ea typeface="+mn-ea"/>
                <a:cs typeface="+mn-cs"/>
              </a:rPr>
              <a:t>Things are getting out of control! </a:t>
            </a:r>
            <a:r>
              <a:rPr kumimoji="0" lang="en-GB" sz="1500" b="0" i="0" u="none" strike="noStrike" kern="1200" cap="none" spc="0" normalizeH="0" baseline="0" noProof="0" dirty="0">
                <a:ln>
                  <a:noFill/>
                </a:ln>
                <a:solidFill>
                  <a:prstClr val="black"/>
                </a:solidFill>
                <a:effectLst/>
                <a:uLnTx/>
                <a:uFillTx/>
                <a:latin typeface="Arial "/>
                <a:ea typeface="+mn-ea"/>
                <a:cs typeface="+mn-cs"/>
              </a:rPr>
              <a:t>Two of our largest companies couldn’t meet the demand from their main customers. They’ve lost their contracts and they’ve been forced to close.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500" dirty="0">
                <a:solidFill>
                  <a:prstClr val="black"/>
                </a:solidFill>
                <a:latin typeface="Arial "/>
              </a:rPr>
              <a:t>Our bigger businesses are demanding an emergency meeting with you saying that they have lost confidence in your ability to manage the economy. This could be your last chance to try and turn things around</a:t>
            </a:r>
            <a:r>
              <a:rPr lang="en-GB" sz="1800" dirty="0">
                <a:solidFill>
                  <a:prstClr val="black"/>
                </a:solidFill>
                <a:latin typeface="Arial "/>
              </a:rPr>
              <a:t>.</a:t>
            </a:r>
            <a:endParaRPr kumimoji="0" lang="en-GB" sz="18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Should we build </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1000 new homes </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around Ocean City?</a:t>
            </a: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2400" b="1" u="none" strike="noStrike" kern="1200" cap="none" spc="0" normalizeH="0" baseline="0" noProof="0" dirty="0">
              <a:ln>
                <a:noFill/>
              </a:ln>
              <a:solidFill>
                <a:prstClr val="black"/>
              </a:solidFill>
              <a:effectLst/>
              <a:uLnTx/>
              <a:uFillTx/>
              <a:latin typeface="Arial "/>
              <a:ea typeface="+mn-ea"/>
              <a:cs typeface="+mn-cs"/>
            </a:endParaRPr>
          </a:p>
        </p:txBody>
      </p:sp>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1759510" y="4841938"/>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pic>
        <p:nvPicPr>
          <p:cNvPr id="25" name="Picture 24" descr="A picture containing icon&#10;&#10;Description automatically generated">
            <a:hlinkClick r:id="rId2" action="ppaction://hlinksldjump"/>
            <a:extLst>
              <a:ext uri="{FF2B5EF4-FFF2-40B4-BE49-F238E27FC236}">
                <a16:creationId xmlns:a16="http://schemas.microsoft.com/office/drawing/2014/main" id="{F7AFCE92-019A-46A7-B09C-987A18825C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87794" y="5419344"/>
            <a:ext cx="1531463" cy="926525"/>
          </a:xfrm>
          <a:prstGeom prst="rect">
            <a:avLst/>
          </a:prstGeom>
        </p:spPr>
      </p:pic>
      <p:pic>
        <p:nvPicPr>
          <p:cNvPr id="27" name="Picture 26" descr="A picture containing drawing&#10;&#10;Description automatically generated">
            <a:hlinkClick r:id="rId4" action="ppaction://hlinksldjump"/>
            <a:extLst>
              <a:ext uri="{FF2B5EF4-FFF2-40B4-BE49-F238E27FC236}">
                <a16:creationId xmlns:a16="http://schemas.microsoft.com/office/drawing/2014/main" id="{4F6806CD-F924-4F5F-9E49-6134854F34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27273" y="5419344"/>
            <a:ext cx="1529214" cy="926525"/>
          </a:xfrm>
          <a:prstGeom prst="rect">
            <a:avLst/>
          </a:prstGeom>
        </p:spPr>
      </p:pic>
      <p:sp>
        <p:nvSpPr>
          <p:cNvPr id="10" name="Title 1">
            <a:extLst>
              <a:ext uri="{FF2B5EF4-FFF2-40B4-BE49-F238E27FC236}">
                <a16:creationId xmlns:a16="http://schemas.microsoft.com/office/drawing/2014/main" id="{FB96F48F-7F25-493D-8797-6395AC55BD71}"/>
              </a:ext>
            </a:extLst>
          </p:cNvPr>
          <p:cNvSpPr txBox="1">
            <a:spLocks/>
          </p:cNvSpPr>
          <p:nvPr/>
        </p:nvSpPr>
        <p:spPr>
          <a:xfrm>
            <a:off x="240822" y="141375"/>
            <a:ext cx="1855692"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Question</a:t>
            </a:r>
          </a:p>
        </p:txBody>
      </p:sp>
      <p:pic>
        <p:nvPicPr>
          <p:cNvPr id="17" name="Picture 16">
            <a:extLst>
              <a:ext uri="{FF2B5EF4-FFF2-40B4-BE49-F238E27FC236}">
                <a16:creationId xmlns:a16="http://schemas.microsoft.com/office/drawing/2014/main" id="{CD5B1B63-C734-4F44-AE34-A42B450D74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430571" flipH="1">
            <a:off x="6416993" y="2039509"/>
            <a:ext cx="2855880" cy="1870272"/>
          </a:xfrm>
          <a:prstGeom prst="rect">
            <a:avLst/>
          </a:prstGeom>
          <a:ln w="76200">
            <a:solidFill>
              <a:schemeClr val="bg1"/>
            </a:solidFill>
          </a:ln>
          <a:effectLst>
            <a:outerShdw blurRad="63500" sx="102000" sy="102000" algn="ctr" rotWithShape="0">
              <a:prstClr val="black">
                <a:alpha val="40000"/>
              </a:prstClr>
            </a:outerShdw>
          </a:effectLst>
        </p:spPr>
      </p:pic>
      <p:pic>
        <p:nvPicPr>
          <p:cNvPr id="18" name="Picture 4" descr="U.S. Housing Wealth Diverges Between `Underwater,' `Equity Rich ...">
            <a:extLst>
              <a:ext uri="{FF2B5EF4-FFF2-40B4-BE49-F238E27FC236}">
                <a16:creationId xmlns:a16="http://schemas.microsoft.com/office/drawing/2014/main" id="{F8883DA0-715F-428B-8811-6B208308B8FF}"/>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170413">
            <a:off x="6770702" y="3845249"/>
            <a:ext cx="3316299" cy="2294727"/>
          </a:xfrm>
          <a:prstGeom prst="rect">
            <a:avLst/>
          </a:prstGeom>
          <a:noFill/>
          <a:ln w="762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9" name="Picture 18" descr="A picture containing object, clock&#10;&#10;Description automatically generated">
            <a:extLst>
              <a:ext uri="{FF2B5EF4-FFF2-40B4-BE49-F238E27FC236}">
                <a16:creationId xmlns:a16="http://schemas.microsoft.com/office/drawing/2014/main" id="{9FEFA65D-D7F4-492E-8530-B3B5A368FA5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301846">
            <a:off x="11082585" y="4951607"/>
            <a:ext cx="1293173" cy="2004418"/>
          </a:xfrm>
          <a:prstGeom prst="rect">
            <a:avLst/>
          </a:prstGeom>
        </p:spPr>
      </p:pic>
      <p:pic>
        <p:nvPicPr>
          <p:cNvPr id="20" name="Picture 19">
            <a:extLst>
              <a:ext uri="{FF2B5EF4-FFF2-40B4-BE49-F238E27FC236}">
                <a16:creationId xmlns:a16="http://schemas.microsoft.com/office/drawing/2014/main" id="{B54136FB-3E72-48F8-B874-3E7E80E85A45}"/>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890057">
            <a:off x="8537808" y="2362851"/>
            <a:ext cx="2621710" cy="1602453"/>
          </a:xfrm>
          <a:prstGeom prst="rect">
            <a:avLst/>
          </a:prstGeom>
          <a:ln w="76200">
            <a:solidFill>
              <a:schemeClr val="bg1"/>
            </a:solidFill>
          </a:ln>
          <a:effectLst>
            <a:outerShdw blurRad="63500" sx="102000" sy="102000" algn="ctr" rotWithShape="0">
              <a:prstClr val="black">
                <a:alpha val="40000"/>
              </a:prstClr>
            </a:outerShdw>
          </a:effectLst>
        </p:spPr>
      </p:pic>
      <p:pic>
        <p:nvPicPr>
          <p:cNvPr id="21" name="Picture 20" descr="Logo&#10;&#10;Description automatically generated">
            <a:extLst>
              <a:ext uri="{FF2B5EF4-FFF2-40B4-BE49-F238E27FC236}">
                <a16:creationId xmlns:a16="http://schemas.microsoft.com/office/drawing/2014/main" id="{9EED7454-FF79-4BAB-A89B-E6E661EBDDE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69889" y="3372122"/>
            <a:ext cx="1604116" cy="1289105"/>
          </a:xfrm>
          <a:prstGeom prst="rect">
            <a:avLst/>
          </a:prstGeom>
        </p:spPr>
      </p:pic>
    </p:spTree>
    <p:extLst>
      <p:ext uri="{BB962C8B-B14F-4D97-AF65-F5344CB8AC3E}">
        <p14:creationId xmlns:p14="http://schemas.microsoft.com/office/powerpoint/2010/main" val="27370746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380</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65 000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27 C</a:t>
            </a:r>
          </a:p>
        </p:txBody>
      </p:sp>
      <p:sp>
        <p:nvSpPr>
          <p:cNvPr id="10" name="Rectangle 9">
            <a:extLst>
              <a:ext uri="{FF2B5EF4-FFF2-40B4-BE49-F238E27FC236}">
                <a16:creationId xmlns:a16="http://schemas.microsoft.com/office/drawing/2014/main" id="{B86265EF-072C-4202-A6F4-73F04EA31EA8}"/>
              </a:ext>
            </a:extLst>
          </p:cNvPr>
          <p:cNvSpPr/>
          <p:nvPr/>
        </p:nvSpPr>
        <p:spPr>
          <a:xfrm>
            <a:off x="4207119" y="2827495"/>
            <a:ext cx="203454" cy="35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F652624-692E-4C25-A72C-21822173C6E4}"/>
              </a:ext>
            </a:extLst>
          </p:cNvPr>
          <p:cNvSpPr txBox="1">
            <a:spLocks/>
          </p:cNvSpPr>
          <p:nvPr/>
        </p:nvSpPr>
        <p:spPr>
          <a:xfrm>
            <a:off x="4255764" y="2796711"/>
            <a:ext cx="64778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0.3</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2" name="Rectangle 1">
            <a:extLst>
              <a:ext uri="{FF2B5EF4-FFF2-40B4-BE49-F238E27FC236}">
                <a16:creationId xmlns:a16="http://schemas.microsoft.com/office/drawing/2014/main" id="{70288340-3C5B-47A9-9605-AE0C4EF59D2A}"/>
              </a:ext>
            </a:extLst>
          </p:cNvPr>
          <p:cNvSpPr/>
          <p:nvPr/>
        </p:nvSpPr>
        <p:spPr>
          <a:xfrm>
            <a:off x="1939636" y="2736653"/>
            <a:ext cx="1897300" cy="5789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-12</a:t>
            </a:r>
          </a:p>
        </p:txBody>
      </p:sp>
      <p:sp>
        <p:nvSpPr>
          <p:cNvPr id="4" name="Title 1">
            <a:extLst>
              <a:ext uri="{FF2B5EF4-FFF2-40B4-BE49-F238E27FC236}">
                <a16:creationId xmlns:a16="http://schemas.microsoft.com/office/drawing/2014/main" id="{23B1D577-3F14-4231-8706-E87F2846674B}"/>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38" name="Straight Arrow Connector 37">
            <a:extLst>
              <a:ext uri="{FF2B5EF4-FFF2-40B4-BE49-F238E27FC236}">
                <a16:creationId xmlns:a16="http://schemas.microsoft.com/office/drawing/2014/main" id="{8768EAE9-059F-44AD-AFE5-F487E63E20AC}"/>
              </a:ext>
            </a:extLst>
          </p:cNvPr>
          <p:cNvCxnSpPr>
            <a:cxnSpLocks/>
          </p:cNvCxnSpPr>
          <p:nvPr/>
        </p:nvCxnSpPr>
        <p:spPr>
          <a:xfrm flipH="1" flipV="1">
            <a:off x="7100047" y="2042334"/>
            <a:ext cx="113622" cy="5641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1A4582A5-05C3-48A7-A14F-172E4B8B320B}"/>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403493" y="2249347"/>
            <a:ext cx="430298" cy="319650"/>
          </a:xfrm>
          <a:prstGeom prst="rect">
            <a:avLst/>
          </a:prstGeom>
        </p:spPr>
      </p:pic>
      <p:pic>
        <p:nvPicPr>
          <p:cNvPr id="74" name="Picture 73" descr="A picture containing airplane&#10;&#10;Description automatically generated">
            <a:hlinkClick r:id="rId10"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7" name="Picture 6" descr="A close up of a screen&#10;&#10;Description automatically generated">
            <a:extLst>
              <a:ext uri="{FF2B5EF4-FFF2-40B4-BE49-F238E27FC236}">
                <a16:creationId xmlns:a16="http://schemas.microsoft.com/office/drawing/2014/main" id="{518833A6-EFA1-4C8F-98B2-A5594FB5847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ED5F75D9-B82E-4C1E-B358-693DE563BBA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15" name="Picture 14" descr="Logo&#10;&#10;Description automatically generated">
            <a:extLst>
              <a:ext uri="{FF2B5EF4-FFF2-40B4-BE49-F238E27FC236}">
                <a16:creationId xmlns:a16="http://schemas.microsoft.com/office/drawing/2014/main" id="{A81F22F4-25F0-413F-B091-91693A9FA60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20427" y="5021979"/>
            <a:ext cx="482688" cy="384751"/>
          </a:xfrm>
          <a:prstGeom prst="rect">
            <a:avLst/>
          </a:prstGeom>
        </p:spPr>
      </p:pic>
      <p:pic>
        <p:nvPicPr>
          <p:cNvPr id="16" name="Picture 15" descr="Logo&#10;&#10;Description automatically generated">
            <a:extLst>
              <a:ext uri="{FF2B5EF4-FFF2-40B4-BE49-F238E27FC236}">
                <a16:creationId xmlns:a16="http://schemas.microsoft.com/office/drawing/2014/main" id="{108D97C9-A60C-47D9-BF3A-95CC7F88CC8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7" name="Picture 16" descr="A close up of a screen&#10;&#10;Description automatically generated">
            <a:extLst>
              <a:ext uri="{FF2B5EF4-FFF2-40B4-BE49-F238E27FC236}">
                <a16:creationId xmlns:a16="http://schemas.microsoft.com/office/drawing/2014/main" id="{1160C048-71E1-4B67-AD59-1A773C035BC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18" name="Picture 17" descr="A close up of a screen&#10;&#10;Description automatically generated">
            <a:extLst>
              <a:ext uri="{FF2B5EF4-FFF2-40B4-BE49-F238E27FC236}">
                <a16:creationId xmlns:a16="http://schemas.microsoft.com/office/drawing/2014/main" id="{973D9FAD-E277-4261-A740-5EF161628C3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36" name="Picture 35" descr="A picture containing treemap chart&#10;&#10;Description automatically generated">
            <a:extLst>
              <a:ext uri="{FF2B5EF4-FFF2-40B4-BE49-F238E27FC236}">
                <a16:creationId xmlns:a16="http://schemas.microsoft.com/office/drawing/2014/main" id="{B17DAD1D-C1BA-4071-92CE-E2E51121F509}"/>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37" name="Rectangle 36">
            <a:extLst>
              <a:ext uri="{FF2B5EF4-FFF2-40B4-BE49-F238E27FC236}">
                <a16:creationId xmlns:a16="http://schemas.microsoft.com/office/drawing/2014/main" id="{6222DC69-67FF-442B-96A5-8D687B20A580}"/>
              </a:ext>
            </a:extLst>
          </p:cNvPr>
          <p:cNvSpPr/>
          <p:nvPr/>
        </p:nvSpPr>
        <p:spPr>
          <a:xfrm>
            <a:off x="4183028" y="1825686"/>
            <a:ext cx="1532855"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itle 1">
            <a:extLst>
              <a:ext uri="{FF2B5EF4-FFF2-40B4-BE49-F238E27FC236}">
                <a16:creationId xmlns:a16="http://schemas.microsoft.com/office/drawing/2014/main" id="{84FE410B-19C1-4CA3-8CCC-FC531BB3131B}"/>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750mm</a:t>
            </a:r>
          </a:p>
        </p:txBody>
      </p:sp>
    </p:spTree>
    <p:extLst>
      <p:ext uri="{BB962C8B-B14F-4D97-AF65-F5344CB8AC3E}">
        <p14:creationId xmlns:p14="http://schemas.microsoft.com/office/powerpoint/2010/main" val="41211655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78C3049-A6CB-4D84-94F5-55B3E0089FE3}"/>
              </a:ext>
            </a:extLst>
          </p:cNvPr>
          <p:cNvSpPr/>
          <p:nvPr/>
        </p:nvSpPr>
        <p:spPr>
          <a:xfrm>
            <a:off x="2076982" y="1899137"/>
            <a:ext cx="4242176" cy="2068925"/>
          </a:xfrm>
          <a:prstGeom prst="roundRect">
            <a:avLst>
              <a:gd name="adj" fmla="val 5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3021349" y="4600506"/>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2188869" y="1522283"/>
            <a:ext cx="4371724" cy="3078223"/>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5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500" dirty="0">
              <a:solidFill>
                <a:schemeClr val="bg1"/>
              </a:solidFill>
              <a:latin typeface="Arial "/>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00" b="0" i="0" u="none" strike="noStrike" kern="1200" cap="none" spc="0" normalizeH="0" baseline="0" noProof="0" dirty="0">
                <a:ln>
                  <a:noFill/>
                </a:ln>
                <a:solidFill>
                  <a:schemeClr val="bg1"/>
                </a:solidFill>
                <a:effectLst/>
                <a:uLnTx/>
                <a:uFillTx/>
                <a:latin typeface="Arial "/>
                <a:ea typeface="+mn-ea"/>
                <a:cs typeface="+mn-cs"/>
              </a:rPr>
              <a:t>We now only have a couple of smaller businesses left in the industrial zone and they probably won’t be here for much longer.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500" dirty="0">
              <a:solidFill>
                <a:schemeClr val="bg1"/>
              </a:solidFill>
              <a:latin typeface="Arial "/>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00" b="0" i="0" u="none" strike="noStrike" kern="1200" cap="none" spc="0" normalizeH="0" baseline="0" noProof="0" dirty="0">
                <a:ln>
                  <a:noFill/>
                </a:ln>
                <a:solidFill>
                  <a:schemeClr val="bg1"/>
                </a:solidFill>
                <a:effectLst/>
                <a:uLnTx/>
                <a:uFillTx/>
                <a:latin typeface="Arial "/>
                <a:ea typeface="+mn-ea"/>
                <a:cs typeface="+mn-cs"/>
              </a:rPr>
              <a:t>Sadly, your term as Governor has been a                            bit of a disaster!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u="none" strike="noStrike" kern="1200" cap="none" spc="0" normalizeH="0" baseline="0" noProof="0" dirty="0">
                <a:ln>
                  <a:noFill/>
                </a:ln>
                <a:solidFill>
                  <a:prstClr val="black"/>
                </a:solidFill>
                <a:effectLst/>
                <a:uLnTx/>
                <a:uFillTx/>
                <a:latin typeface="Arial "/>
                <a:ea typeface="+mn-ea"/>
                <a:cs typeface="+mn-cs"/>
              </a:rPr>
              <a:t>Would you like to try again?</a:t>
            </a:r>
          </a:p>
        </p:txBody>
      </p:sp>
      <p:pic>
        <p:nvPicPr>
          <p:cNvPr id="5" name="Picture 4" descr="A picture containing shape&#10;&#10;Description automatically generated">
            <a:hlinkClick r:id="rId2" action="ppaction://hlinksldjump"/>
            <a:extLst>
              <a:ext uri="{FF2B5EF4-FFF2-40B4-BE49-F238E27FC236}">
                <a16:creationId xmlns:a16="http://schemas.microsoft.com/office/drawing/2014/main" id="{BCF531F7-5488-4B7C-850D-AEB3778DF3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7912" y="5318994"/>
            <a:ext cx="2801789" cy="926524"/>
          </a:xfrm>
          <a:prstGeom prst="rect">
            <a:avLst/>
          </a:prstGeom>
        </p:spPr>
      </p:pic>
      <p:pic>
        <p:nvPicPr>
          <p:cNvPr id="10" name="Picture 9">
            <a:extLst>
              <a:ext uri="{FF2B5EF4-FFF2-40B4-BE49-F238E27FC236}">
                <a16:creationId xmlns:a16="http://schemas.microsoft.com/office/drawing/2014/main" id="{7EB7E384-88EF-4A75-BBF8-FAEB373CAF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46603">
            <a:off x="7330310" y="1871557"/>
            <a:ext cx="3369724" cy="2267866"/>
          </a:xfrm>
          <a:prstGeom prst="rect">
            <a:avLst/>
          </a:prstGeom>
          <a:ln w="76200">
            <a:solidFill>
              <a:schemeClr val="bg1"/>
            </a:solidFill>
          </a:ln>
          <a:effectLst>
            <a:outerShdw blurRad="63500" sx="102000" sy="102000" algn="ctr" rotWithShape="0">
              <a:prstClr val="black">
                <a:alpha val="40000"/>
              </a:prstClr>
            </a:outerShdw>
          </a:effectLst>
        </p:spPr>
      </p:pic>
      <p:pic>
        <p:nvPicPr>
          <p:cNvPr id="6" name="Picture 5" descr="A picture containing icon&#10;&#10;Description automatically generated">
            <a:hlinkClick r:id="rId5" action="ppaction://hlinksldjump"/>
            <a:extLst>
              <a:ext uri="{FF2B5EF4-FFF2-40B4-BE49-F238E27FC236}">
                <a16:creationId xmlns:a16="http://schemas.microsoft.com/office/drawing/2014/main" id="{55550B1A-932F-49E8-AE92-92F385F3BC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29608" y="5314222"/>
            <a:ext cx="1531463" cy="926525"/>
          </a:xfrm>
          <a:prstGeom prst="rect">
            <a:avLst/>
          </a:prstGeom>
        </p:spPr>
      </p:pic>
      <p:pic>
        <p:nvPicPr>
          <p:cNvPr id="14" name="Picture 13" descr="A drawing of a blackboard&#10;&#10;Description automatically generated">
            <a:extLst>
              <a:ext uri="{FF2B5EF4-FFF2-40B4-BE49-F238E27FC236}">
                <a16:creationId xmlns:a16="http://schemas.microsoft.com/office/drawing/2014/main" id="{B76C44C2-8598-4F6E-BFA8-BBA95D45145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656175">
            <a:off x="-596375" y="2658044"/>
            <a:ext cx="2298732" cy="2620037"/>
          </a:xfrm>
          <a:prstGeom prst="rect">
            <a:avLst/>
          </a:prstGeom>
        </p:spPr>
      </p:pic>
      <p:pic>
        <p:nvPicPr>
          <p:cNvPr id="12" name="Picture 11">
            <a:extLst>
              <a:ext uri="{FF2B5EF4-FFF2-40B4-BE49-F238E27FC236}">
                <a16:creationId xmlns:a16="http://schemas.microsoft.com/office/drawing/2014/main" id="{B2AF4720-E1DF-4E12-8E0C-8751589DA73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462385">
            <a:off x="7735649" y="3875107"/>
            <a:ext cx="2559046" cy="2201789"/>
          </a:xfrm>
          <a:prstGeom prst="rect">
            <a:avLst/>
          </a:prstGeom>
          <a:ln w="76200">
            <a:solidFill>
              <a:schemeClr val="bg1"/>
            </a:solidFill>
          </a:ln>
          <a:effectLst>
            <a:outerShdw blurRad="63500" sx="102000" sy="102000" algn="ctr" rotWithShape="0">
              <a:prstClr val="black">
                <a:alpha val="40000"/>
              </a:prstClr>
            </a:outerShdw>
          </a:effectLst>
        </p:spPr>
      </p:pic>
      <p:pic>
        <p:nvPicPr>
          <p:cNvPr id="15" name="Picture 14" descr="A close up of a logo&#10;&#10;Description automatically generated">
            <a:extLst>
              <a:ext uri="{FF2B5EF4-FFF2-40B4-BE49-F238E27FC236}">
                <a16:creationId xmlns:a16="http://schemas.microsoft.com/office/drawing/2014/main" id="{3C1718E6-0B1D-41A6-976E-A68EAB1560B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10912" y="4454085"/>
            <a:ext cx="2298869" cy="2622554"/>
          </a:xfrm>
          <a:prstGeom prst="rect">
            <a:avLst/>
          </a:prstGeom>
        </p:spPr>
      </p:pic>
      <p:sp>
        <p:nvSpPr>
          <p:cNvPr id="17" name="Title 1">
            <a:extLst>
              <a:ext uri="{FF2B5EF4-FFF2-40B4-BE49-F238E27FC236}">
                <a16:creationId xmlns:a16="http://schemas.microsoft.com/office/drawing/2014/main" id="{3F91AA35-54F0-4AC6-9175-88815326F2C1}"/>
              </a:ext>
            </a:extLst>
          </p:cNvPr>
          <p:cNvSpPr txBox="1">
            <a:spLocks/>
          </p:cNvSpPr>
          <p:nvPr/>
        </p:nvSpPr>
        <p:spPr>
          <a:xfrm>
            <a:off x="240822" y="141375"/>
            <a:ext cx="1982720"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Feedback</a:t>
            </a:r>
          </a:p>
        </p:txBody>
      </p:sp>
    </p:spTree>
    <p:extLst>
      <p:ext uri="{BB962C8B-B14F-4D97-AF65-F5344CB8AC3E}">
        <p14:creationId xmlns:p14="http://schemas.microsoft.com/office/powerpoint/2010/main" val="1959168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381</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102 500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27 C</a:t>
            </a:r>
          </a:p>
        </p:txBody>
      </p:sp>
      <p:sp>
        <p:nvSpPr>
          <p:cNvPr id="10" name="Rectangle 9">
            <a:extLst>
              <a:ext uri="{FF2B5EF4-FFF2-40B4-BE49-F238E27FC236}">
                <a16:creationId xmlns:a16="http://schemas.microsoft.com/office/drawing/2014/main" id="{B86265EF-072C-4202-A6F4-73F04EA31EA8}"/>
              </a:ext>
            </a:extLst>
          </p:cNvPr>
          <p:cNvSpPr/>
          <p:nvPr/>
        </p:nvSpPr>
        <p:spPr>
          <a:xfrm>
            <a:off x="4217578" y="2827495"/>
            <a:ext cx="192996" cy="35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F652624-692E-4C25-A72C-21822173C6E4}"/>
              </a:ext>
            </a:extLst>
          </p:cNvPr>
          <p:cNvSpPr txBox="1">
            <a:spLocks/>
          </p:cNvSpPr>
          <p:nvPr/>
        </p:nvSpPr>
        <p:spPr>
          <a:xfrm>
            <a:off x="4262530" y="2820104"/>
            <a:ext cx="6873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0.3</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4" name="Picture 73" descr="A picture containing airplane&#10;&#10;Description automatically generated">
            <a:hlinkClick r:id="rId9"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2" name="Rectangle 1">
            <a:extLst>
              <a:ext uri="{FF2B5EF4-FFF2-40B4-BE49-F238E27FC236}">
                <a16:creationId xmlns:a16="http://schemas.microsoft.com/office/drawing/2014/main" id="{4F7F4C97-9A85-4580-ADB8-81E87C503CA2}"/>
              </a:ext>
            </a:extLst>
          </p:cNvPr>
          <p:cNvSpPr/>
          <p:nvPr/>
        </p:nvSpPr>
        <p:spPr>
          <a:xfrm>
            <a:off x="1939636" y="2736653"/>
            <a:ext cx="1897300" cy="578937"/>
          </a:xfrm>
          <a:prstGeom prst="rect">
            <a:avLst/>
          </a:prstGeom>
          <a:solidFill>
            <a:srgbClr val="6EE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2</a:t>
            </a:r>
          </a:p>
        </p:txBody>
      </p:sp>
      <p:sp>
        <p:nvSpPr>
          <p:cNvPr id="4" name="Title 1">
            <a:extLst>
              <a:ext uri="{FF2B5EF4-FFF2-40B4-BE49-F238E27FC236}">
                <a16:creationId xmlns:a16="http://schemas.microsoft.com/office/drawing/2014/main" id="{B86CA318-44BE-4A3F-8CD4-D1C5B1B33D66}"/>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38" name="Straight Arrow Connector 37">
            <a:extLst>
              <a:ext uri="{FF2B5EF4-FFF2-40B4-BE49-F238E27FC236}">
                <a16:creationId xmlns:a16="http://schemas.microsoft.com/office/drawing/2014/main" id="{1A9B225D-BC76-40D8-A1B1-AE592838BD94}"/>
              </a:ext>
            </a:extLst>
          </p:cNvPr>
          <p:cNvCxnSpPr>
            <a:cxnSpLocks/>
          </p:cNvCxnSpPr>
          <p:nvPr/>
        </p:nvCxnSpPr>
        <p:spPr>
          <a:xfrm flipH="1" flipV="1">
            <a:off x="7100047" y="2042334"/>
            <a:ext cx="113622" cy="5641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close up of a screen&#10;&#10;Description automatically generated">
            <a:extLst>
              <a:ext uri="{FF2B5EF4-FFF2-40B4-BE49-F238E27FC236}">
                <a16:creationId xmlns:a16="http://schemas.microsoft.com/office/drawing/2014/main" id="{CD50FB7C-FFD3-462A-9FDD-EE59B9DAA1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8" name="Picture 7" descr="A close up of a screen&#10;&#10;Description automatically generated">
            <a:extLst>
              <a:ext uri="{FF2B5EF4-FFF2-40B4-BE49-F238E27FC236}">
                <a16:creationId xmlns:a16="http://schemas.microsoft.com/office/drawing/2014/main" id="{D97754EA-4524-476B-84EF-13EE469B259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13" name="Picture 12" descr="Logo&#10;&#10;Description automatically generated">
            <a:extLst>
              <a:ext uri="{FF2B5EF4-FFF2-40B4-BE49-F238E27FC236}">
                <a16:creationId xmlns:a16="http://schemas.microsoft.com/office/drawing/2014/main" id="{D975C5B1-40AD-411C-BBB2-3FC2E58B425D}"/>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20427" y="5021979"/>
            <a:ext cx="482688" cy="384751"/>
          </a:xfrm>
          <a:prstGeom prst="rect">
            <a:avLst/>
          </a:prstGeom>
        </p:spPr>
      </p:pic>
      <p:pic>
        <p:nvPicPr>
          <p:cNvPr id="15" name="Picture 14" descr="Logo&#10;&#10;Description automatically generated">
            <a:extLst>
              <a:ext uri="{FF2B5EF4-FFF2-40B4-BE49-F238E27FC236}">
                <a16:creationId xmlns:a16="http://schemas.microsoft.com/office/drawing/2014/main" id="{72EEEA9A-D39F-41B9-A3E1-4B3F43846EA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6" name="Picture 15" descr="A close up of a screen&#10;&#10;Description automatically generated">
            <a:extLst>
              <a:ext uri="{FF2B5EF4-FFF2-40B4-BE49-F238E27FC236}">
                <a16:creationId xmlns:a16="http://schemas.microsoft.com/office/drawing/2014/main" id="{C90C372B-447A-4636-B7E9-E33940C3B5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17" name="Picture 16" descr="A close up of a screen&#10;&#10;Description automatically generated">
            <a:extLst>
              <a:ext uri="{FF2B5EF4-FFF2-40B4-BE49-F238E27FC236}">
                <a16:creationId xmlns:a16="http://schemas.microsoft.com/office/drawing/2014/main" id="{05E3576A-5597-416F-BCD5-8CDC6C90CEC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18" name="Picture 17" descr="A close up of a screen&#10;&#10;Description automatically generated">
            <a:extLst>
              <a:ext uri="{FF2B5EF4-FFF2-40B4-BE49-F238E27FC236}">
                <a16:creationId xmlns:a16="http://schemas.microsoft.com/office/drawing/2014/main" id="{6B96C27E-C97C-45E2-B375-5F439787EA5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86703" y="5350823"/>
            <a:ext cx="166592" cy="142093"/>
          </a:xfrm>
          <a:prstGeom prst="rect">
            <a:avLst/>
          </a:prstGeom>
        </p:spPr>
      </p:pic>
      <p:pic>
        <p:nvPicPr>
          <p:cNvPr id="19" name="Picture 18" descr="A close up of a screen&#10;&#10;Description automatically generated">
            <a:extLst>
              <a:ext uri="{FF2B5EF4-FFF2-40B4-BE49-F238E27FC236}">
                <a16:creationId xmlns:a16="http://schemas.microsoft.com/office/drawing/2014/main" id="{817AA5CB-6676-4369-9289-D34C06118E7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98895" y="5568224"/>
            <a:ext cx="166592" cy="142093"/>
          </a:xfrm>
          <a:prstGeom prst="rect">
            <a:avLst/>
          </a:prstGeom>
        </p:spPr>
      </p:pic>
      <p:pic>
        <p:nvPicPr>
          <p:cNvPr id="20" name="Picture 19" descr="A close up of a screen&#10;&#10;Description automatically generated">
            <a:extLst>
              <a:ext uri="{FF2B5EF4-FFF2-40B4-BE49-F238E27FC236}">
                <a16:creationId xmlns:a16="http://schemas.microsoft.com/office/drawing/2014/main" id="{02C4E644-FE25-471D-A7AF-5C01221CE03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86187" y="5460288"/>
            <a:ext cx="166592" cy="142093"/>
          </a:xfrm>
          <a:prstGeom prst="rect">
            <a:avLst/>
          </a:prstGeom>
        </p:spPr>
      </p:pic>
      <p:pic>
        <p:nvPicPr>
          <p:cNvPr id="39" name="Picture 38" descr="A picture containing treemap chart&#10;&#10;Description automatically generated">
            <a:extLst>
              <a:ext uri="{FF2B5EF4-FFF2-40B4-BE49-F238E27FC236}">
                <a16:creationId xmlns:a16="http://schemas.microsoft.com/office/drawing/2014/main" id="{8935F8E8-2DDB-46F2-9A55-62E9B4B6AE12}"/>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40" name="Rectangle 39">
            <a:extLst>
              <a:ext uri="{FF2B5EF4-FFF2-40B4-BE49-F238E27FC236}">
                <a16:creationId xmlns:a16="http://schemas.microsoft.com/office/drawing/2014/main" id="{170EC189-48F0-4FD9-A2A2-DA6D9501B4F8}"/>
              </a:ext>
            </a:extLst>
          </p:cNvPr>
          <p:cNvSpPr/>
          <p:nvPr/>
        </p:nvSpPr>
        <p:spPr>
          <a:xfrm>
            <a:off x="4183028" y="1825686"/>
            <a:ext cx="1532855"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itle 1">
            <a:extLst>
              <a:ext uri="{FF2B5EF4-FFF2-40B4-BE49-F238E27FC236}">
                <a16:creationId xmlns:a16="http://schemas.microsoft.com/office/drawing/2014/main" id="{47528EA5-F58D-46B6-9B35-BD879C4AB5E7}"/>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750mm</a:t>
            </a:r>
          </a:p>
        </p:txBody>
      </p:sp>
    </p:spTree>
    <p:extLst>
      <p:ext uri="{BB962C8B-B14F-4D97-AF65-F5344CB8AC3E}">
        <p14:creationId xmlns:p14="http://schemas.microsoft.com/office/powerpoint/2010/main" val="24770962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67F4AB2-A1B7-4F9A-8188-4C3BCDB3719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433138">
            <a:off x="6655964" y="4174896"/>
            <a:ext cx="3512634" cy="1700764"/>
          </a:xfrm>
          <a:prstGeom prst="rect">
            <a:avLst/>
          </a:prstGeom>
          <a:ln w="76200">
            <a:solidFill>
              <a:schemeClr val="bg1"/>
            </a:solidFill>
          </a:ln>
          <a:effectLst>
            <a:outerShdw blurRad="63500" sx="102000" sy="102000" algn="ctr" rotWithShape="0">
              <a:prstClr val="black">
                <a:alpha val="40000"/>
              </a:prstClr>
            </a:outerShdw>
          </a:effectLst>
        </p:spPr>
      </p:pic>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1736065" y="4671955"/>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616778" y="1658423"/>
            <a:ext cx="3549950" cy="3541154"/>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i="0" u="none" strike="noStrike" kern="1200" cap="none" spc="0" normalizeH="0" baseline="0" noProof="0" dirty="0">
                <a:ln>
                  <a:noFill/>
                </a:ln>
                <a:solidFill>
                  <a:prstClr val="black"/>
                </a:solidFill>
                <a:effectLst/>
                <a:uLnTx/>
                <a:uFillTx/>
                <a:latin typeface="Arial "/>
                <a:ea typeface="+mn-ea"/>
                <a:cs typeface="+mn-cs"/>
              </a:rPr>
              <a:t>Several of our manufacturing companies are grumbling, but so far they’ve managed to maintain their production levels. They’re looking at ways of increasing output though greater efficiency.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solidFill>
                  <a:prstClr val="black"/>
                </a:solidFill>
                <a:latin typeface="Arial "/>
              </a:rPr>
              <a:t>But this will only get them so far and they will still want extra space to expand.</a:t>
            </a:r>
            <a:endParaRPr kumimoji="0" lang="en-GB" sz="1400" i="0" u="none" strike="noStrike" kern="1200" cap="none" spc="0" normalizeH="0" baseline="0" noProof="0" dirty="0">
              <a:ln>
                <a:noFill/>
              </a:ln>
              <a:solidFill>
                <a:prstClr val="black"/>
              </a:solidFill>
              <a:effectLst/>
              <a:uLnTx/>
              <a:uFillTx/>
              <a:latin typeface="Arial "/>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u="none" strike="noStrike" kern="1200" cap="none" spc="0" normalizeH="0" baseline="0" noProof="0" dirty="0">
                <a:ln>
                  <a:noFill/>
                </a:ln>
                <a:solidFill>
                  <a:prstClr val="black"/>
                </a:solidFill>
                <a:effectLst/>
                <a:uLnTx/>
                <a:uFillTx/>
                <a:latin typeface="Arial "/>
                <a:ea typeface="+mn-ea"/>
                <a:cs typeface="+mn-cs"/>
              </a:rPr>
              <a:t>Should we expand the industrial zone around Ocean City by 10%?</a:t>
            </a:r>
          </a:p>
        </p:txBody>
      </p:sp>
      <p:pic>
        <p:nvPicPr>
          <p:cNvPr id="25" name="Picture 24" descr="A picture containing icon&#10;&#10;Description automatically generated">
            <a:hlinkClick r:id="rId3" action="ppaction://hlinksldjump"/>
            <a:extLst>
              <a:ext uri="{FF2B5EF4-FFF2-40B4-BE49-F238E27FC236}">
                <a16:creationId xmlns:a16="http://schemas.microsoft.com/office/drawing/2014/main" id="{F7AFCE92-019A-46A7-B09C-987A18825C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274" y="5179021"/>
            <a:ext cx="1531463" cy="926525"/>
          </a:xfrm>
          <a:prstGeom prst="rect">
            <a:avLst/>
          </a:prstGeom>
        </p:spPr>
      </p:pic>
      <p:pic>
        <p:nvPicPr>
          <p:cNvPr id="27" name="Picture 26" descr="A picture containing drawing&#10;&#10;Description automatically generated">
            <a:hlinkClick r:id="rId5" action="ppaction://hlinksldjump"/>
            <a:extLst>
              <a:ext uri="{FF2B5EF4-FFF2-40B4-BE49-F238E27FC236}">
                <a16:creationId xmlns:a16="http://schemas.microsoft.com/office/drawing/2014/main" id="{4F6806CD-F924-4F5F-9E49-6134854F34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91753" y="5179021"/>
            <a:ext cx="1529214" cy="926525"/>
          </a:xfrm>
          <a:prstGeom prst="rect">
            <a:avLst/>
          </a:prstGeom>
        </p:spPr>
      </p:pic>
      <p:pic>
        <p:nvPicPr>
          <p:cNvPr id="6" name="Picture 5">
            <a:extLst>
              <a:ext uri="{FF2B5EF4-FFF2-40B4-BE49-F238E27FC236}">
                <a16:creationId xmlns:a16="http://schemas.microsoft.com/office/drawing/2014/main" id="{45FB8F29-A8B2-4143-ADC6-56476CA2390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1431116">
            <a:off x="6149346" y="2024370"/>
            <a:ext cx="3389455" cy="2255884"/>
          </a:xfrm>
          <a:prstGeom prst="rect">
            <a:avLst/>
          </a:prstGeom>
          <a:ln w="76200">
            <a:solidFill>
              <a:schemeClr val="bg1"/>
            </a:solidFill>
          </a:ln>
          <a:effectLst>
            <a:outerShdw blurRad="63500" sx="102000" sy="102000" algn="ctr" rotWithShape="0">
              <a:prstClr val="black">
                <a:alpha val="40000"/>
              </a:prstClr>
            </a:outerShdw>
          </a:effectLst>
        </p:spPr>
      </p:pic>
      <p:sp>
        <p:nvSpPr>
          <p:cNvPr id="11" name="Title 1">
            <a:extLst>
              <a:ext uri="{FF2B5EF4-FFF2-40B4-BE49-F238E27FC236}">
                <a16:creationId xmlns:a16="http://schemas.microsoft.com/office/drawing/2014/main" id="{57575494-C04C-4CF0-A75B-BBD735C493BA}"/>
              </a:ext>
            </a:extLst>
          </p:cNvPr>
          <p:cNvSpPr txBox="1">
            <a:spLocks/>
          </p:cNvSpPr>
          <p:nvPr/>
        </p:nvSpPr>
        <p:spPr>
          <a:xfrm>
            <a:off x="240822" y="141375"/>
            <a:ext cx="1855692"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Question</a:t>
            </a:r>
          </a:p>
        </p:txBody>
      </p:sp>
      <p:pic>
        <p:nvPicPr>
          <p:cNvPr id="15" name="Picture 14" descr="A drawing of a blackboard&#10;&#10;Description automatically generated">
            <a:extLst>
              <a:ext uri="{FF2B5EF4-FFF2-40B4-BE49-F238E27FC236}">
                <a16:creationId xmlns:a16="http://schemas.microsoft.com/office/drawing/2014/main" id="{D75AA9A3-FD8A-45A5-A0E1-C81CF6E66099}"/>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56175">
            <a:off x="-596375" y="2658044"/>
            <a:ext cx="2298732" cy="2620037"/>
          </a:xfrm>
          <a:prstGeom prst="rect">
            <a:avLst/>
          </a:prstGeom>
        </p:spPr>
      </p:pic>
      <p:pic>
        <p:nvPicPr>
          <p:cNvPr id="16" name="Picture 15" descr="A close up of a logo&#10;&#10;Description automatically generated">
            <a:extLst>
              <a:ext uri="{FF2B5EF4-FFF2-40B4-BE49-F238E27FC236}">
                <a16:creationId xmlns:a16="http://schemas.microsoft.com/office/drawing/2014/main" id="{5E231F72-BD18-44B1-AFF3-C863CA2C6B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10912" y="4454085"/>
            <a:ext cx="2298869" cy="2622554"/>
          </a:xfrm>
          <a:prstGeom prst="rect">
            <a:avLst/>
          </a:prstGeom>
        </p:spPr>
      </p:pic>
    </p:spTree>
    <p:extLst>
      <p:ext uri="{BB962C8B-B14F-4D97-AF65-F5344CB8AC3E}">
        <p14:creationId xmlns:p14="http://schemas.microsoft.com/office/powerpoint/2010/main" val="37811195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29AB3FF1-DC85-46F5-A4BB-1DB87FFEB82A}"/>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383</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92 000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27 C</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4" name="Picture 73" descr="A picture containing airplane&#10;&#10;Description automatically generated">
            <a:hlinkClick r:id="rId9"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4" name="Rectangle 3">
            <a:extLst>
              <a:ext uri="{FF2B5EF4-FFF2-40B4-BE49-F238E27FC236}">
                <a16:creationId xmlns:a16="http://schemas.microsoft.com/office/drawing/2014/main" id="{94042F57-32DF-4784-8A15-A330AF666164}"/>
              </a:ext>
            </a:extLst>
          </p:cNvPr>
          <p:cNvSpPr/>
          <p:nvPr/>
        </p:nvSpPr>
        <p:spPr>
          <a:xfrm>
            <a:off x="4217578" y="2827495"/>
            <a:ext cx="192996" cy="35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521B7D4-0EB2-455B-B095-039E3C1A126D}"/>
              </a:ext>
            </a:extLst>
          </p:cNvPr>
          <p:cNvSpPr txBox="1">
            <a:spLocks/>
          </p:cNvSpPr>
          <p:nvPr/>
        </p:nvSpPr>
        <p:spPr>
          <a:xfrm>
            <a:off x="4289139" y="2820104"/>
            <a:ext cx="6873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0.3</a:t>
            </a:r>
          </a:p>
        </p:txBody>
      </p:sp>
      <p:sp>
        <p:nvSpPr>
          <p:cNvPr id="13" name="Rectangle 12">
            <a:extLst>
              <a:ext uri="{FF2B5EF4-FFF2-40B4-BE49-F238E27FC236}">
                <a16:creationId xmlns:a16="http://schemas.microsoft.com/office/drawing/2014/main" id="{A25951B5-4FB1-45DA-8188-4BB067C96957}"/>
              </a:ext>
            </a:extLst>
          </p:cNvPr>
          <p:cNvSpPr/>
          <p:nvPr/>
        </p:nvSpPr>
        <p:spPr>
          <a:xfrm>
            <a:off x="1939636" y="2736653"/>
            <a:ext cx="1897300" cy="5789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0</a:t>
            </a:r>
          </a:p>
        </p:txBody>
      </p:sp>
      <p:sp>
        <p:nvSpPr>
          <p:cNvPr id="15" name="Title 1">
            <a:extLst>
              <a:ext uri="{FF2B5EF4-FFF2-40B4-BE49-F238E27FC236}">
                <a16:creationId xmlns:a16="http://schemas.microsoft.com/office/drawing/2014/main" id="{4890C619-C98E-46E1-9396-01E94FBCA7AA}"/>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45" name="Straight Arrow Connector 44">
            <a:extLst>
              <a:ext uri="{FF2B5EF4-FFF2-40B4-BE49-F238E27FC236}">
                <a16:creationId xmlns:a16="http://schemas.microsoft.com/office/drawing/2014/main" id="{B77E3346-6472-4FEB-AE5B-B4B9DEFBF3B8}"/>
              </a:ext>
            </a:extLst>
          </p:cNvPr>
          <p:cNvCxnSpPr>
            <a:cxnSpLocks/>
          </p:cNvCxnSpPr>
          <p:nvPr/>
        </p:nvCxnSpPr>
        <p:spPr>
          <a:xfrm flipH="1" flipV="1">
            <a:off x="7100047" y="2042334"/>
            <a:ext cx="113622" cy="5641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68DD13B4-B248-45C6-BAE4-17C5DD4F5391}"/>
              </a:ext>
            </a:extLst>
          </p:cNvPr>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9043165" y="2101028"/>
            <a:ext cx="390525" cy="257175"/>
          </a:xfrm>
          <a:prstGeom prst="rect">
            <a:avLst/>
          </a:prstGeom>
        </p:spPr>
      </p:pic>
      <p:pic>
        <p:nvPicPr>
          <p:cNvPr id="2" name="Picture 1" descr="A close up of a screen&#10;&#10;Description automatically generated">
            <a:extLst>
              <a:ext uri="{FF2B5EF4-FFF2-40B4-BE49-F238E27FC236}">
                <a16:creationId xmlns:a16="http://schemas.microsoft.com/office/drawing/2014/main" id="{35B2670A-4537-462B-B735-912F40F36BF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7" name="Picture 6" descr="A close up of a screen&#10;&#10;Description automatically generated">
            <a:extLst>
              <a:ext uri="{FF2B5EF4-FFF2-40B4-BE49-F238E27FC236}">
                <a16:creationId xmlns:a16="http://schemas.microsoft.com/office/drawing/2014/main" id="{CCDDEFE1-5C7A-484E-959A-FCF92CCC75E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10" name="Picture 9" descr="Logo&#10;&#10;Description automatically generated">
            <a:extLst>
              <a:ext uri="{FF2B5EF4-FFF2-40B4-BE49-F238E27FC236}">
                <a16:creationId xmlns:a16="http://schemas.microsoft.com/office/drawing/2014/main" id="{528C1169-257C-4F27-9FF5-AF1AAFAD37C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20427" y="5021979"/>
            <a:ext cx="482688" cy="384751"/>
          </a:xfrm>
          <a:prstGeom prst="rect">
            <a:avLst/>
          </a:prstGeom>
        </p:spPr>
      </p:pic>
      <p:pic>
        <p:nvPicPr>
          <p:cNvPr id="11" name="Picture 10" descr="Logo&#10;&#10;Description automatically generated">
            <a:extLst>
              <a:ext uri="{FF2B5EF4-FFF2-40B4-BE49-F238E27FC236}">
                <a16:creationId xmlns:a16="http://schemas.microsoft.com/office/drawing/2014/main" id="{DB0F324B-5895-471B-99BE-5125C6DC468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7" name="Picture 16" descr="A close up of a screen&#10;&#10;Description automatically generated">
            <a:extLst>
              <a:ext uri="{FF2B5EF4-FFF2-40B4-BE49-F238E27FC236}">
                <a16:creationId xmlns:a16="http://schemas.microsoft.com/office/drawing/2014/main" id="{EC1BEEFA-42AA-40D3-BFF4-CFE643D54F1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18" name="Picture 17" descr="A close up of a screen&#10;&#10;Description automatically generated">
            <a:extLst>
              <a:ext uri="{FF2B5EF4-FFF2-40B4-BE49-F238E27FC236}">
                <a16:creationId xmlns:a16="http://schemas.microsoft.com/office/drawing/2014/main" id="{FEC59C8A-E741-43DE-A635-FB22876E897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19" name="Picture 18" descr="A close up of a screen&#10;&#10;Description automatically generated">
            <a:extLst>
              <a:ext uri="{FF2B5EF4-FFF2-40B4-BE49-F238E27FC236}">
                <a16:creationId xmlns:a16="http://schemas.microsoft.com/office/drawing/2014/main" id="{C2BCC7F0-B76E-4E77-8054-D011E877189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86703" y="5350823"/>
            <a:ext cx="166592" cy="142093"/>
          </a:xfrm>
          <a:prstGeom prst="rect">
            <a:avLst/>
          </a:prstGeom>
        </p:spPr>
      </p:pic>
      <p:pic>
        <p:nvPicPr>
          <p:cNvPr id="20" name="Picture 19" descr="A close up of a screen&#10;&#10;Description automatically generated">
            <a:extLst>
              <a:ext uri="{FF2B5EF4-FFF2-40B4-BE49-F238E27FC236}">
                <a16:creationId xmlns:a16="http://schemas.microsoft.com/office/drawing/2014/main" id="{AD06442B-23F7-4A5C-8A8E-761B8E68F92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98895" y="5568224"/>
            <a:ext cx="166592" cy="142093"/>
          </a:xfrm>
          <a:prstGeom prst="rect">
            <a:avLst/>
          </a:prstGeom>
        </p:spPr>
      </p:pic>
      <p:pic>
        <p:nvPicPr>
          <p:cNvPr id="21" name="Picture 20" descr="A close up of a screen&#10;&#10;Description automatically generated">
            <a:extLst>
              <a:ext uri="{FF2B5EF4-FFF2-40B4-BE49-F238E27FC236}">
                <a16:creationId xmlns:a16="http://schemas.microsoft.com/office/drawing/2014/main" id="{AD7AC7AA-1571-4663-AB86-7BC204B93E3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86187" y="5460288"/>
            <a:ext cx="166592" cy="142093"/>
          </a:xfrm>
          <a:prstGeom prst="rect">
            <a:avLst/>
          </a:prstGeom>
        </p:spPr>
      </p:pic>
      <p:pic>
        <p:nvPicPr>
          <p:cNvPr id="39" name="Picture 38" descr="A picture containing treemap chart&#10;&#10;Description automatically generated">
            <a:extLst>
              <a:ext uri="{FF2B5EF4-FFF2-40B4-BE49-F238E27FC236}">
                <a16:creationId xmlns:a16="http://schemas.microsoft.com/office/drawing/2014/main" id="{621E6E20-A33C-47B0-BD90-827CC47828F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40" name="Rectangle 39">
            <a:extLst>
              <a:ext uri="{FF2B5EF4-FFF2-40B4-BE49-F238E27FC236}">
                <a16:creationId xmlns:a16="http://schemas.microsoft.com/office/drawing/2014/main" id="{786F75E5-03AF-46D9-97A7-5E55A9A505EC}"/>
              </a:ext>
            </a:extLst>
          </p:cNvPr>
          <p:cNvSpPr/>
          <p:nvPr/>
        </p:nvSpPr>
        <p:spPr>
          <a:xfrm>
            <a:off x="4183028" y="1825686"/>
            <a:ext cx="1479897"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itle 1">
            <a:extLst>
              <a:ext uri="{FF2B5EF4-FFF2-40B4-BE49-F238E27FC236}">
                <a16:creationId xmlns:a16="http://schemas.microsoft.com/office/drawing/2014/main" id="{3C5D3D7B-132D-40F5-A188-7461F62B47C2}"/>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740mm</a:t>
            </a:r>
          </a:p>
        </p:txBody>
      </p:sp>
    </p:spTree>
    <p:extLst>
      <p:ext uri="{BB962C8B-B14F-4D97-AF65-F5344CB8AC3E}">
        <p14:creationId xmlns:p14="http://schemas.microsoft.com/office/powerpoint/2010/main" val="2812957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1736065" y="4671955"/>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357985" y="1315870"/>
            <a:ext cx="4034630" cy="3888158"/>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i="0" u="none" strike="noStrike" kern="1200" cap="none" spc="0" normalizeH="0" baseline="0" noProof="0" dirty="0">
                <a:ln>
                  <a:noFill/>
                </a:ln>
                <a:solidFill>
                  <a:prstClr val="black"/>
                </a:solidFill>
                <a:effectLst/>
                <a:uLnTx/>
                <a:uFillTx/>
                <a:latin typeface="Arial "/>
                <a:ea typeface="+mn-ea"/>
                <a:cs typeface="+mn-cs"/>
              </a:rPr>
              <a:t>Increased efficiency can only get you so far. Without room to expand two of our larger businesses have been forced to close. People are leaving Carbonia in search of work.</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i="0" u="none" strike="noStrike" kern="1200" cap="none" spc="0" normalizeH="0" baseline="0" noProof="0" dirty="0">
                <a:ln>
                  <a:noFill/>
                </a:ln>
                <a:solidFill>
                  <a:prstClr val="black"/>
                </a:solidFill>
                <a:effectLst/>
                <a:uLnTx/>
                <a:uFillTx/>
                <a:latin typeface="Arial "/>
                <a:ea typeface="+mn-ea"/>
                <a:cs typeface="+mn-cs"/>
              </a:rPr>
              <a:t>This is quite a blow to our economy and we could be in trouble.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b="0" dirty="0">
                <a:solidFill>
                  <a:prstClr val="black"/>
                </a:solidFill>
                <a:latin typeface="Arial "/>
              </a:rPr>
              <a:t>Our </a:t>
            </a:r>
            <a:r>
              <a:rPr lang="en-GB" sz="1400" dirty="0">
                <a:solidFill>
                  <a:prstClr val="black"/>
                </a:solidFill>
                <a:latin typeface="Arial "/>
              </a:rPr>
              <a:t>remaining businesses are demanding a meeting with you as they have lost confidence in your ability to run the economy</a:t>
            </a:r>
            <a:r>
              <a:rPr lang="en-GB" sz="1500" dirty="0">
                <a:solidFill>
                  <a:prstClr val="black"/>
                </a:solidFill>
                <a:latin typeface="Arial "/>
              </a:rPr>
              <a:t>.</a:t>
            </a:r>
            <a:endParaRPr kumimoji="0" lang="en-GB" sz="15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u="none" strike="noStrike" kern="1200" cap="none" spc="0" normalizeH="0" baseline="0" noProof="0" dirty="0">
                <a:ln>
                  <a:noFill/>
                </a:ln>
                <a:solidFill>
                  <a:prstClr val="black"/>
                </a:solidFill>
                <a:effectLst/>
                <a:uLnTx/>
                <a:uFillTx/>
                <a:latin typeface="Arial "/>
                <a:ea typeface="+mn-ea"/>
                <a:cs typeface="+mn-cs"/>
              </a:rPr>
              <a:t>Should we expand                                 the industrial zone                             around Ocean City by 10%?</a:t>
            </a:r>
          </a:p>
        </p:txBody>
      </p:sp>
      <p:pic>
        <p:nvPicPr>
          <p:cNvPr id="25" name="Picture 24" descr="A picture containing icon&#10;&#10;Description automatically generated">
            <a:hlinkClick r:id="rId2" action="ppaction://hlinksldjump"/>
            <a:extLst>
              <a:ext uri="{FF2B5EF4-FFF2-40B4-BE49-F238E27FC236}">
                <a16:creationId xmlns:a16="http://schemas.microsoft.com/office/drawing/2014/main" id="{F7AFCE92-019A-46A7-B09C-987A18825C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274" y="5179021"/>
            <a:ext cx="1531463" cy="926525"/>
          </a:xfrm>
          <a:prstGeom prst="rect">
            <a:avLst/>
          </a:prstGeom>
        </p:spPr>
      </p:pic>
      <p:pic>
        <p:nvPicPr>
          <p:cNvPr id="27" name="Picture 26" descr="A picture containing drawing&#10;&#10;Description automatically generated">
            <a:hlinkClick r:id="rId4" action="ppaction://hlinksldjump"/>
            <a:extLst>
              <a:ext uri="{FF2B5EF4-FFF2-40B4-BE49-F238E27FC236}">
                <a16:creationId xmlns:a16="http://schemas.microsoft.com/office/drawing/2014/main" id="{4F6806CD-F924-4F5F-9E49-6134854F34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91753" y="5179021"/>
            <a:ext cx="1529214" cy="926525"/>
          </a:xfrm>
          <a:prstGeom prst="rect">
            <a:avLst/>
          </a:prstGeom>
        </p:spPr>
      </p:pic>
      <p:pic>
        <p:nvPicPr>
          <p:cNvPr id="5" name="Picture 4">
            <a:extLst>
              <a:ext uri="{FF2B5EF4-FFF2-40B4-BE49-F238E27FC236}">
                <a16:creationId xmlns:a16="http://schemas.microsoft.com/office/drawing/2014/main" id="{CEB57085-7BC9-4A41-94C6-88FD2CD39B0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124251">
            <a:off x="6041934" y="1862606"/>
            <a:ext cx="4706397" cy="3132786"/>
          </a:xfrm>
          <a:prstGeom prst="rect">
            <a:avLst/>
          </a:prstGeom>
          <a:ln w="76200">
            <a:solidFill>
              <a:schemeClr val="bg1"/>
            </a:solidFill>
          </a:ln>
          <a:effectLst>
            <a:outerShdw blurRad="63500" sx="102000" sy="102000" algn="ctr" rotWithShape="0">
              <a:prstClr val="black">
                <a:alpha val="40000"/>
              </a:prstClr>
            </a:outerShdw>
          </a:effectLst>
        </p:spPr>
      </p:pic>
      <p:pic>
        <p:nvPicPr>
          <p:cNvPr id="12" name="Picture 11" descr="A picture containing light, drawing, shirt&#10;&#10;Description automatically generated">
            <a:extLst>
              <a:ext uri="{FF2B5EF4-FFF2-40B4-BE49-F238E27FC236}">
                <a16:creationId xmlns:a16="http://schemas.microsoft.com/office/drawing/2014/main" id="{09098B38-9DC0-4FE2-A47A-AAD68CE99E1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55935" y="4696637"/>
            <a:ext cx="2111769" cy="2409109"/>
          </a:xfrm>
          <a:prstGeom prst="rect">
            <a:avLst/>
          </a:prstGeom>
        </p:spPr>
      </p:pic>
      <p:sp>
        <p:nvSpPr>
          <p:cNvPr id="13" name="Title 1">
            <a:extLst>
              <a:ext uri="{FF2B5EF4-FFF2-40B4-BE49-F238E27FC236}">
                <a16:creationId xmlns:a16="http://schemas.microsoft.com/office/drawing/2014/main" id="{4F253687-5604-4E97-9904-2E722D3ABB5F}"/>
              </a:ext>
            </a:extLst>
          </p:cNvPr>
          <p:cNvSpPr txBox="1">
            <a:spLocks/>
          </p:cNvSpPr>
          <p:nvPr/>
        </p:nvSpPr>
        <p:spPr>
          <a:xfrm>
            <a:off x="240822" y="141375"/>
            <a:ext cx="1855692"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Question</a:t>
            </a:r>
          </a:p>
        </p:txBody>
      </p:sp>
    </p:spTree>
    <p:extLst>
      <p:ext uri="{BB962C8B-B14F-4D97-AF65-F5344CB8AC3E}">
        <p14:creationId xmlns:p14="http://schemas.microsoft.com/office/powerpoint/2010/main" val="2960068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381</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80 000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27 C</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4" name="Picture 73" descr="A picture containing airplane&#10;&#10;Description automatically generated">
            <a:hlinkClick r:id="rId9"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4" name="Rectangle 3">
            <a:extLst>
              <a:ext uri="{FF2B5EF4-FFF2-40B4-BE49-F238E27FC236}">
                <a16:creationId xmlns:a16="http://schemas.microsoft.com/office/drawing/2014/main" id="{94042F57-32DF-4784-8A15-A330AF666164}"/>
              </a:ext>
            </a:extLst>
          </p:cNvPr>
          <p:cNvSpPr/>
          <p:nvPr/>
        </p:nvSpPr>
        <p:spPr>
          <a:xfrm>
            <a:off x="4217578" y="2827495"/>
            <a:ext cx="192996" cy="35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521B7D4-0EB2-455B-B095-039E3C1A126D}"/>
              </a:ext>
            </a:extLst>
          </p:cNvPr>
          <p:cNvSpPr txBox="1">
            <a:spLocks/>
          </p:cNvSpPr>
          <p:nvPr/>
        </p:nvSpPr>
        <p:spPr>
          <a:xfrm>
            <a:off x="4301493" y="2820104"/>
            <a:ext cx="6873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0.3</a:t>
            </a:r>
          </a:p>
        </p:txBody>
      </p:sp>
      <p:sp>
        <p:nvSpPr>
          <p:cNvPr id="2" name="Rectangle 1">
            <a:extLst>
              <a:ext uri="{FF2B5EF4-FFF2-40B4-BE49-F238E27FC236}">
                <a16:creationId xmlns:a16="http://schemas.microsoft.com/office/drawing/2014/main" id="{6DEF1A3D-086A-48CB-AAA8-400D68A83D61}"/>
              </a:ext>
            </a:extLst>
          </p:cNvPr>
          <p:cNvSpPr/>
          <p:nvPr/>
        </p:nvSpPr>
        <p:spPr>
          <a:xfrm>
            <a:off x="1939636" y="2736653"/>
            <a:ext cx="1897300" cy="5789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-4</a:t>
            </a:r>
          </a:p>
        </p:txBody>
      </p:sp>
      <p:sp>
        <p:nvSpPr>
          <p:cNvPr id="10" name="Title 1">
            <a:extLst>
              <a:ext uri="{FF2B5EF4-FFF2-40B4-BE49-F238E27FC236}">
                <a16:creationId xmlns:a16="http://schemas.microsoft.com/office/drawing/2014/main" id="{1A859725-DC04-47E2-9A8B-B01DE7434CDB}"/>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38" name="Straight Arrow Connector 37">
            <a:extLst>
              <a:ext uri="{FF2B5EF4-FFF2-40B4-BE49-F238E27FC236}">
                <a16:creationId xmlns:a16="http://schemas.microsoft.com/office/drawing/2014/main" id="{E002006B-249E-48F1-A543-FAC8D7663018}"/>
              </a:ext>
            </a:extLst>
          </p:cNvPr>
          <p:cNvCxnSpPr>
            <a:cxnSpLocks/>
          </p:cNvCxnSpPr>
          <p:nvPr/>
        </p:nvCxnSpPr>
        <p:spPr>
          <a:xfrm flipH="1" flipV="1">
            <a:off x="7100047" y="2042334"/>
            <a:ext cx="113622" cy="5641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close up of a screen&#10;&#10;Description automatically generated">
            <a:extLst>
              <a:ext uri="{FF2B5EF4-FFF2-40B4-BE49-F238E27FC236}">
                <a16:creationId xmlns:a16="http://schemas.microsoft.com/office/drawing/2014/main" id="{87648DAE-8166-4843-8A75-12159DCBBAD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12" name="Picture 11" descr="A close up of a screen&#10;&#10;Description automatically generated">
            <a:extLst>
              <a:ext uri="{FF2B5EF4-FFF2-40B4-BE49-F238E27FC236}">
                <a16:creationId xmlns:a16="http://schemas.microsoft.com/office/drawing/2014/main" id="{D4EF7EBB-2D0C-45BF-B028-E432A71EA7C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15" name="Picture 14" descr="Logo&#10;&#10;Description automatically generated">
            <a:extLst>
              <a:ext uri="{FF2B5EF4-FFF2-40B4-BE49-F238E27FC236}">
                <a16:creationId xmlns:a16="http://schemas.microsoft.com/office/drawing/2014/main" id="{0EAC4C91-3C35-4902-B482-189901EE52B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20427" y="5021979"/>
            <a:ext cx="482688" cy="384751"/>
          </a:xfrm>
          <a:prstGeom prst="rect">
            <a:avLst/>
          </a:prstGeom>
        </p:spPr>
      </p:pic>
      <p:pic>
        <p:nvPicPr>
          <p:cNvPr id="16" name="Picture 15" descr="Logo&#10;&#10;Description automatically generated">
            <a:extLst>
              <a:ext uri="{FF2B5EF4-FFF2-40B4-BE49-F238E27FC236}">
                <a16:creationId xmlns:a16="http://schemas.microsoft.com/office/drawing/2014/main" id="{528E3E60-F1D3-42B2-BEB6-929D7792D80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7" name="Picture 16" descr="A close up of a screen&#10;&#10;Description automatically generated">
            <a:extLst>
              <a:ext uri="{FF2B5EF4-FFF2-40B4-BE49-F238E27FC236}">
                <a16:creationId xmlns:a16="http://schemas.microsoft.com/office/drawing/2014/main" id="{9D5FE3EC-00DC-4F1E-95D1-210BC2DB875F}"/>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18" name="Picture 17" descr="A close up of a screen&#10;&#10;Description automatically generated">
            <a:extLst>
              <a:ext uri="{FF2B5EF4-FFF2-40B4-BE49-F238E27FC236}">
                <a16:creationId xmlns:a16="http://schemas.microsoft.com/office/drawing/2014/main" id="{1AB1D59E-BFD2-4F89-B42E-B2A8124825F2}"/>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19" name="Picture 18" descr="A close up of a screen&#10;&#10;Description automatically generated">
            <a:extLst>
              <a:ext uri="{FF2B5EF4-FFF2-40B4-BE49-F238E27FC236}">
                <a16:creationId xmlns:a16="http://schemas.microsoft.com/office/drawing/2014/main" id="{60C3E9A0-85FB-4317-9403-E16AAA1DDCE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86703" y="5350823"/>
            <a:ext cx="166592" cy="142093"/>
          </a:xfrm>
          <a:prstGeom prst="rect">
            <a:avLst/>
          </a:prstGeom>
        </p:spPr>
      </p:pic>
      <p:pic>
        <p:nvPicPr>
          <p:cNvPr id="20" name="Picture 19" descr="A close up of a screen&#10;&#10;Description automatically generated">
            <a:extLst>
              <a:ext uri="{FF2B5EF4-FFF2-40B4-BE49-F238E27FC236}">
                <a16:creationId xmlns:a16="http://schemas.microsoft.com/office/drawing/2014/main" id="{EF92D8D0-9923-4E4D-AFA4-D65A6F3216C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98895" y="5568224"/>
            <a:ext cx="166592" cy="142093"/>
          </a:xfrm>
          <a:prstGeom prst="rect">
            <a:avLst/>
          </a:prstGeom>
        </p:spPr>
      </p:pic>
      <p:pic>
        <p:nvPicPr>
          <p:cNvPr id="21" name="Picture 20" descr="A close up of a screen&#10;&#10;Description automatically generated">
            <a:extLst>
              <a:ext uri="{FF2B5EF4-FFF2-40B4-BE49-F238E27FC236}">
                <a16:creationId xmlns:a16="http://schemas.microsoft.com/office/drawing/2014/main" id="{160964CC-5B3B-4F10-942F-6A02C526B4E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86187" y="5460288"/>
            <a:ext cx="166592" cy="142093"/>
          </a:xfrm>
          <a:prstGeom prst="rect">
            <a:avLst/>
          </a:prstGeom>
        </p:spPr>
      </p:pic>
      <p:pic>
        <p:nvPicPr>
          <p:cNvPr id="40" name="Picture 39" descr="A picture containing treemap chart&#10;&#10;Description automatically generated">
            <a:extLst>
              <a:ext uri="{FF2B5EF4-FFF2-40B4-BE49-F238E27FC236}">
                <a16:creationId xmlns:a16="http://schemas.microsoft.com/office/drawing/2014/main" id="{2E341573-28A6-492B-B6A5-0CD42AA6C677}"/>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41" name="Rectangle 40">
            <a:extLst>
              <a:ext uri="{FF2B5EF4-FFF2-40B4-BE49-F238E27FC236}">
                <a16:creationId xmlns:a16="http://schemas.microsoft.com/office/drawing/2014/main" id="{DB388CE5-BB11-4350-A0F8-12739ECD54DC}"/>
              </a:ext>
            </a:extLst>
          </p:cNvPr>
          <p:cNvSpPr/>
          <p:nvPr/>
        </p:nvSpPr>
        <p:spPr>
          <a:xfrm>
            <a:off x="4183028" y="1825686"/>
            <a:ext cx="1479897"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itle 1">
            <a:extLst>
              <a:ext uri="{FF2B5EF4-FFF2-40B4-BE49-F238E27FC236}">
                <a16:creationId xmlns:a16="http://schemas.microsoft.com/office/drawing/2014/main" id="{DBB59B74-4686-4244-8D3D-CC05F15B4730}"/>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740mm</a:t>
            </a:r>
          </a:p>
        </p:txBody>
      </p:sp>
    </p:spTree>
    <p:extLst>
      <p:ext uri="{BB962C8B-B14F-4D97-AF65-F5344CB8AC3E}">
        <p14:creationId xmlns:p14="http://schemas.microsoft.com/office/powerpoint/2010/main" val="31486655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4A2382E-35A2-4DC1-9815-A6F1C7E3A785}"/>
              </a:ext>
            </a:extLst>
          </p:cNvPr>
          <p:cNvSpPr/>
          <p:nvPr/>
        </p:nvSpPr>
        <p:spPr>
          <a:xfrm>
            <a:off x="1915836" y="1522491"/>
            <a:ext cx="4552397" cy="1906509"/>
          </a:xfrm>
          <a:prstGeom prst="roundRect">
            <a:avLst>
              <a:gd name="adj" fmla="val 5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Picture 11">
            <a:extLst>
              <a:ext uri="{FF2B5EF4-FFF2-40B4-BE49-F238E27FC236}">
                <a16:creationId xmlns:a16="http://schemas.microsoft.com/office/drawing/2014/main" id="{71063A1A-43D7-4E80-88F4-545A35C55A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435656">
            <a:off x="7559937" y="4667115"/>
            <a:ext cx="2216217" cy="1469500"/>
          </a:xfrm>
          <a:prstGeom prst="rect">
            <a:avLst/>
          </a:prstGeom>
          <a:ln w="76200">
            <a:solidFill>
              <a:schemeClr val="bg1"/>
            </a:solidFill>
          </a:ln>
          <a:effectLst>
            <a:outerShdw blurRad="63500" sx="102000" sy="102000" algn="ctr" rotWithShape="0">
              <a:prstClr val="black">
                <a:alpha val="40000"/>
              </a:prstClr>
            </a:outerShdw>
          </a:effectLst>
        </p:spPr>
      </p:pic>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2705363" y="4355127"/>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2004079" y="1552560"/>
            <a:ext cx="4337186" cy="3252292"/>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bg1"/>
                </a:solidFill>
                <a:effectLst/>
                <a:uLnTx/>
                <a:uFillTx/>
                <a:latin typeface="Arial "/>
                <a:ea typeface="+mn-ea"/>
                <a:cs typeface="+mn-cs"/>
              </a:rPr>
              <a:t>Considering our economy was looking so promising you’ve made a bit of a mess of things. We only have a few businesses left and most of them are saying they’ll have to close down in the near future.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chemeClr val="bg1"/>
              </a:solidFill>
              <a:effectLst/>
              <a:uLnTx/>
              <a:uFillTx/>
              <a:latin typeface="Arial "/>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bg1"/>
                </a:solidFill>
                <a:effectLst/>
                <a:uLnTx/>
                <a:uFillTx/>
                <a:latin typeface="Arial "/>
                <a:ea typeface="+mn-ea"/>
                <a:cs typeface="+mn-cs"/>
              </a:rPr>
              <a:t>People are emigrating en masse. It doesn’t look as though you’ll be Governor for much longer.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chemeClr val="bg1"/>
              </a:solidFill>
              <a:effectLst/>
              <a:uLnTx/>
              <a:uFillTx/>
              <a:latin typeface="Arial "/>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400" b="0" i="0" u="none" strike="noStrike" kern="1200" cap="none" spc="0" normalizeH="0" baseline="0" noProof="0" dirty="0">
              <a:ln>
                <a:noFill/>
              </a:ln>
              <a:solidFill>
                <a:schemeClr val="bg1"/>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Would you like to try again?</a:t>
            </a:r>
          </a:p>
        </p:txBody>
      </p:sp>
      <p:pic>
        <p:nvPicPr>
          <p:cNvPr id="5" name="Picture 4" descr="A picture containing shape&#10;&#10;Description automatically generated">
            <a:hlinkClick r:id="rId3" action="ppaction://hlinksldjump"/>
            <a:extLst>
              <a:ext uri="{FF2B5EF4-FFF2-40B4-BE49-F238E27FC236}">
                <a16:creationId xmlns:a16="http://schemas.microsoft.com/office/drawing/2014/main" id="{BCF531F7-5488-4B7C-850D-AEB3778DF3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81194" y="5073615"/>
            <a:ext cx="2801789" cy="926524"/>
          </a:xfrm>
          <a:prstGeom prst="rect">
            <a:avLst/>
          </a:prstGeom>
        </p:spPr>
      </p:pic>
      <p:pic>
        <p:nvPicPr>
          <p:cNvPr id="14" name="Picture 13">
            <a:extLst>
              <a:ext uri="{FF2B5EF4-FFF2-40B4-BE49-F238E27FC236}">
                <a16:creationId xmlns:a16="http://schemas.microsoft.com/office/drawing/2014/main" id="{692E536F-7E0C-4E7C-9C3A-9D67CBDBB2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21425351">
            <a:off x="7348069" y="1813507"/>
            <a:ext cx="2863262" cy="2626169"/>
          </a:xfrm>
          <a:prstGeom prst="rect">
            <a:avLst/>
          </a:prstGeom>
          <a:ln w="76200">
            <a:solidFill>
              <a:schemeClr val="bg1"/>
            </a:solidFill>
          </a:ln>
          <a:effectLst>
            <a:outerShdw blurRad="63500" sx="102000" sy="102000" algn="ctr" rotWithShape="0">
              <a:prstClr val="black">
                <a:alpha val="40000"/>
              </a:prstClr>
            </a:outerShdw>
          </a:effectLst>
        </p:spPr>
      </p:pic>
      <p:pic>
        <p:nvPicPr>
          <p:cNvPr id="6" name="Picture 5" descr="A picture containing icon&#10;&#10;Description automatically generated">
            <a:hlinkClick r:id="rId6" action="ppaction://hlinksldjump"/>
            <a:extLst>
              <a:ext uri="{FF2B5EF4-FFF2-40B4-BE49-F238E27FC236}">
                <a16:creationId xmlns:a16="http://schemas.microsoft.com/office/drawing/2014/main" id="{2330B84A-A4FC-4F5B-8D86-CA4ECB67785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61509" y="5073615"/>
            <a:ext cx="1531463" cy="926525"/>
          </a:xfrm>
          <a:prstGeom prst="rect">
            <a:avLst/>
          </a:prstGeom>
        </p:spPr>
      </p:pic>
      <p:pic>
        <p:nvPicPr>
          <p:cNvPr id="16" name="Picture 15" descr="Logo&#10;&#10;Description automatically generated">
            <a:extLst>
              <a:ext uri="{FF2B5EF4-FFF2-40B4-BE49-F238E27FC236}">
                <a16:creationId xmlns:a16="http://schemas.microsoft.com/office/drawing/2014/main" id="{7461ACCE-429F-47DC-93D5-BD7038C6F81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68311" y="3107498"/>
            <a:ext cx="2162480" cy="1737820"/>
          </a:xfrm>
          <a:prstGeom prst="rect">
            <a:avLst/>
          </a:prstGeom>
        </p:spPr>
      </p:pic>
      <p:pic>
        <p:nvPicPr>
          <p:cNvPr id="17" name="Picture 16" descr="A picture containing light, drawing, shirt&#10;&#10;Description automatically generated">
            <a:extLst>
              <a:ext uri="{FF2B5EF4-FFF2-40B4-BE49-F238E27FC236}">
                <a16:creationId xmlns:a16="http://schemas.microsoft.com/office/drawing/2014/main" id="{CB068791-7C1D-48FE-8FB4-309ABCF53CB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455935" y="4696637"/>
            <a:ext cx="2111769" cy="2409109"/>
          </a:xfrm>
          <a:prstGeom prst="rect">
            <a:avLst/>
          </a:prstGeom>
        </p:spPr>
      </p:pic>
      <p:sp>
        <p:nvSpPr>
          <p:cNvPr id="19" name="Title 1">
            <a:extLst>
              <a:ext uri="{FF2B5EF4-FFF2-40B4-BE49-F238E27FC236}">
                <a16:creationId xmlns:a16="http://schemas.microsoft.com/office/drawing/2014/main" id="{1DCEB046-23F5-4BBA-B5A1-241E0AE18C4B}"/>
              </a:ext>
            </a:extLst>
          </p:cNvPr>
          <p:cNvSpPr txBox="1">
            <a:spLocks/>
          </p:cNvSpPr>
          <p:nvPr/>
        </p:nvSpPr>
        <p:spPr>
          <a:xfrm>
            <a:off x="240822" y="141375"/>
            <a:ext cx="1982720"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Feedback</a:t>
            </a:r>
          </a:p>
        </p:txBody>
      </p:sp>
    </p:spTree>
    <p:extLst>
      <p:ext uri="{BB962C8B-B14F-4D97-AF65-F5344CB8AC3E}">
        <p14:creationId xmlns:p14="http://schemas.microsoft.com/office/powerpoint/2010/main" val="5230366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385</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102 500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28 C</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4" name="Rectangle 3">
            <a:extLst>
              <a:ext uri="{FF2B5EF4-FFF2-40B4-BE49-F238E27FC236}">
                <a16:creationId xmlns:a16="http://schemas.microsoft.com/office/drawing/2014/main" id="{CC4AA182-BE32-4C15-BA99-037779CCE559}"/>
              </a:ext>
            </a:extLst>
          </p:cNvPr>
          <p:cNvSpPr/>
          <p:nvPr/>
        </p:nvSpPr>
        <p:spPr>
          <a:xfrm>
            <a:off x="4207119" y="2827495"/>
            <a:ext cx="475371" cy="35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5BF25DF2-2C2B-4B86-BFD7-BF6DE72E0361}"/>
              </a:ext>
            </a:extLst>
          </p:cNvPr>
          <p:cNvSpPr txBox="1">
            <a:spLocks/>
          </p:cNvSpPr>
          <p:nvPr/>
        </p:nvSpPr>
        <p:spPr>
          <a:xfrm>
            <a:off x="4569381" y="2815415"/>
            <a:ext cx="508407"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1</a:t>
            </a:r>
          </a:p>
        </p:txBody>
      </p:sp>
      <p:sp>
        <p:nvSpPr>
          <p:cNvPr id="13" name="Rectangle 12">
            <a:extLst>
              <a:ext uri="{FF2B5EF4-FFF2-40B4-BE49-F238E27FC236}">
                <a16:creationId xmlns:a16="http://schemas.microsoft.com/office/drawing/2014/main" id="{C27309DB-3DBA-4F72-A2F6-0BAFF5E01732}"/>
              </a:ext>
            </a:extLst>
          </p:cNvPr>
          <p:cNvSpPr/>
          <p:nvPr/>
        </p:nvSpPr>
        <p:spPr>
          <a:xfrm>
            <a:off x="1939636" y="2736653"/>
            <a:ext cx="1897300" cy="578937"/>
          </a:xfrm>
          <a:prstGeom prst="rect">
            <a:avLst/>
          </a:prstGeom>
          <a:solidFill>
            <a:srgbClr val="6EE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5</a:t>
            </a:r>
          </a:p>
        </p:txBody>
      </p:sp>
      <p:sp>
        <p:nvSpPr>
          <p:cNvPr id="15" name="Title 1">
            <a:extLst>
              <a:ext uri="{FF2B5EF4-FFF2-40B4-BE49-F238E27FC236}">
                <a16:creationId xmlns:a16="http://schemas.microsoft.com/office/drawing/2014/main" id="{63F1130C-2341-459C-B77E-BEF42959EF3F}"/>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pic>
        <p:nvPicPr>
          <p:cNvPr id="16" name="Picture 15">
            <a:extLst>
              <a:ext uri="{FF2B5EF4-FFF2-40B4-BE49-F238E27FC236}">
                <a16:creationId xmlns:a16="http://schemas.microsoft.com/office/drawing/2014/main" id="{7C1ECB28-A327-4C35-AA07-954D1C119D80}"/>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043165" y="2101028"/>
            <a:ext cx="390525" cy="257175"/>
          </a:xfrm>
          <a:prstGeom prst="rect">
            <a:avLst/>
          </a:prstGeom>
        </p:spPr>
      </p:pic>
      <p:pic>
        <p:nvPicPr>
          <p:cNvPr id="17" name="Picture 16">
            <a:extLst>
              <a:ext uri="{FF2B5EF4-FFF2-40B4-BE49-F238E27FC236}">
                <a16:creationId xmlns:a16="http://schemas.microsoft.com/office/drawing/2014/main" id="{0A956CEB-D3E5-45DA-AA01-6047F575415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6264" y="2456688"/>
            <a:ext cx="342752" cy="225715"/>
          </a:xfrm>
          <a:prstGeom prst="rect">
            <a:avLst/>
          </a:prstGeom>
        </p:spPr>
      </p:pic>
      <p:pic>
        <p:nvPicPr>
          <p:cNvPr id="74" name="Picture 73" descr="A picture containing airplane&#10;&#10;Description automatically generated">
            <a:hlinkClick r:id="rId10"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2" name="Picture 1" descr="A close up of a screen&#10;&#10;Description automatically generated">
            <a:extLst>
              <a:ext uri="{FF2B5EF4-FFF2-40B4-BE49-F238E27FC236}">
                <a16:creationId xmlns:a16="http://schemas.microsoft.com/office/drawing/2014/main" id="{9013DF25-4B61-4474-8655-324C421F859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7" name="Picture 6" descr="A close up of a screen&#10;&#10;Description automatically generated">
            <a:extLst>
              <a:ext uri="{FF2B5EF4-FFF2-40B4-BE49-F238E27FC236}">
                <a16:creationId xmlns:a16="http://schemas.microsoft.com/office/drawing/2014/main" id="{AB15BFDF-16E6-48B5-9ECE-93942DEC022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10" name="Picture 9" descr="Logo&#10;&#10;Description automatically generated">
            <a:extLst>
              <a:ext uri="{FF2B5EF4-FFF2-40B4-BE49-F238E27FC236}">
                <a16:creationId xmlns:a16="http://schemas.microsoft.com/office/drawing/2014/main" id="{D0C8A527-89C5-4372-8792-58839B6FD6B7}"/>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20427" y="5021979"/>
            <a:ext cx="482688" cy="384751"/>
          </a:xfrm>
          <a:prstGeom prst="rect">
            <a:avLst/>
          </a:prstGeom>
        </p:spPr>
      </p:pic>
      <p:pic>
        <p:nvPicPr>
          <p:cNvPr id="11" name="Picture 10" descr="Logo&#10;&#10;Description automatically generated">
            <a:extLst>
              <a:ext uri="{FF2B5EF4-FFF2-40B4-BE49-F238E27FC236}">
                <a16:creationId xmlns:a16="http://schemas.microsoft.com/office/drawing/2014/main" id="{81FD8C6D-546B-4583-831F-4252C744719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8" name="Picture 17" descr="A close up of a screen&#10;&#10;Description automatically generated">
            <a:extLst>
              <a:ext uri="{FF2B5EF4-FFF2-40B4-BE49-F238E27FC236}">
                <a16:creationId xmlns:a16="http://schemas.microsoft.com/office/drawing/2014/main" id="{72367CA3-2E0B-496C-85B6-7D266CFA68E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19" name="Picture 18" descr="A close up of a screen&#10;&#10;Description automatically generated">
            <a:extLst>
              <a:ext uri="{FF2B5EF4-FFF2-40B4-BE49-F238E27FC236}">
                <a16:creationId xmlns:a16="http://schemas.microsoft.com/office/drawing/2014/main" id="{E1AE6AB0-C278-4AD0-95B5-FCE0BCF9221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20" name="Picture 19" descr="A close up of a screen&#10;&#10;Description automatically generated">
            <a:extLst>
              <a:ext uri="{FF2B5EF4-FFF2-40B4-BE49-F238E27FC236}">
                <a16:creationId xmlns:a16="http://schemas.microsoft.com/office/drawing/2014/main" id="{1406A63C-149E-4BAD-AA2A-F1DEFABC28F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86703" y="5350823"/>
            <a:ext cx="166592" cy="142093"/>
          </a:xfrm>
          <a:prstGeom prst="rect">
            <a:avLst/>
          </a:prstGeom>
        </p:spPr>
      </p:pic>
      <p:pic>
        <p:nvPicPr>
          <p:cNvPr id="21" name="Picture 20" descr="A close up of a screen&#10;&#10;Description automatically generated">
            <a:extLst>
              <a:ext uri="{FF2B5EF4-FFF2-40B4-BE49-F238E27FC236}">
                <a16:creationId xmlns:a16="http://schemas.microsoft.com/office/drawing/2014/main" id="{E1E822C7-C9A9-49FD-BAAD-577563F7619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98895" y="5568224"/>
            <a:ext cx="166592" cy="142093"/>
          </a:xfrm>
          <a:prstGeom prst="rect">
            <a:avLst/>
          </a:prstGeom>
        </p:spPr>
      </p:pic>
      <p:pic>
        <p:nvPicPr>
          <p:cNvPr id="22" name="Picture 21" descr="A close up of a screen&#10;&#10;Description automatically generated">
            <a:extLst>
              <a:ext uri="{FF2B5EF4-FFF2-40B4-BE49-F238E27FC236}">
                <a16:creationId xmlns:a16="http://schemas.microsoft.com/office/drawing/2014/main" id="{439430E2-E003-4BF2-B2F0-A0BA16E6450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86187" y="5460288"/>
            <a:ext cx="166592" cy="142093"/>
          </a:xfrm>
          <a:prstGeom prst="rect">
            <a:avLst/>
          </a:prstGeom>
        </p:spPr>
      </p:pic>
      <p:pic>
        <p:nvPicPr>
          <p:cNvPr id="23" name="Picture 22" descr="Logo&#10;&#10;Description automatically generated">
            <a:extLst>
              <a:ext uri="{FF2B5EF4-FFF2-40B4-BE49-F238E27FC236}">
                <a16:creationId xmlns:a16="http://schemas.microsoft.com/office/drawing/2014/main" id="{C4D84059-D810-47F0-A869-3EFCDEDC468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898534" y="5511397"/>
            <a:ext cx="305080" cy="397840"/>
          </a:xfrm>
          <a:prstGeom prst="rect">
            <a:avLst/>
          </a:prstGeom>
        </p:spPr>
      </p:pic>
      <p:cxnSp>
        <p:nvCxnSpPr>
          <p:cNvPr id="41" name="Straight Arrow Connector 40">
            <a:extLst>
              <a:ext uri="{FF2B5EF4-FFF2-40B4-BE49-F238E27FC236}">
                <a16:creationId xmlns:a16="http://schemas.microsoft.com/office/drawing/2014/main" id="{F71F343C-0C57-48BA-A39D-51B010719CB6}"/>
              </a:ext>
            </a:extLst>
          </p:cNvPr>
          <p:cNvCxnSpPr>
            <a:cxnSpLocks/>
          </p:cNvCxnSpPr>
          <p:nvPr/>
        </p:nvCxnSpPr>
        <p:spPr>
          <a:xfrm flipV="1">
            <a:off x="7213669" y="2042334"/>
            <a:ext cx="73023" cy="56410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5" name="Picture 44" descr="A picture containing treemap chart&#10;&#10;Description automatically generated">
            <a:extLst>
              <a:ext uri="{FF2B5EF4-FFF2-40B4-BE49-F238E27FC236}">
                <a16:creationId xmlns:a16="http://schemas.microsoft.com/office/drawing/2014/main" id="{8B545F2D-3DCA-46B8-BFFB-044021673BB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47" name="Rectangle 46">
            <a:extLst>
              <a:ext uri="{FF2B5EF4-FFF2-40B4-BE49-F238E27FC236}">
                <a16:creationId xmlns:a16="http://schemas.microsoft.com/office/drawing/2014/main" id="{987587E4-2615-4441-88E5-CD2A2F6E89F2}"/>
              </a:ext>
            </a:extLst>
          </p:cNvPr>
          <p:cNvSpPr/>
          <p:nvPr/>
        </p:nvSpPr>
        <p:spPr>
          <a:xfrm>
            <a:off x="4183028" y="1825686"/>
            <a:ext cx="1448123"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itle 1">
            <a:extLst>
              <a:ext uri="{FF2B5EF4-FFF2-40B4-BE49-F238E27FC236}">
                <a16:creationId xmlns:a16="http://schemas.microsoft.com/office/drawing/2014/main" id="{3B2E4DD1-642C-436A-A3F6-EB5A408BC316}"/>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710mm</a:t>
            </a:r>
          </a:p>
        </p:txBody>
      </p:sp>
    </p:spTree>
    <p:extLst>
      <p:ext uri="{BB962C8B-B14F-4D97-AF65-F5344CB8AC3E}">
        <p14:creationId xmlns:p14="http://schemas.microsoft.com/office/powerpoint/2010/main" val="3955612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4021E1-ECDE-427F-B1ED-21CA26B1629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376081">
            <a:off x="487890" y="4446747"/>
            <a:ext cx="3373562" cy="1903227"/>
          </a:xfrm>
          <a:prstGeom prst="rect">
            <a:avLst/>
          </a:prstGeom>
          <a:ln w="76200">
            <a:solidFill>
              <a:schemeClr val="bg1"/>
            </a:solidFill>
          </a:ln>
          <a:effectLst>
            <a:outerShdw blurRad="63500" sx="102000" sy="102000" algn="ctr" rotWithShape="0">
              <a:prstClr val="black">
                <a:alpha val="40000"/>
              </a:prstClr>
            </a:outerShdw>
          </a:effectLst>
        </p:spPr>
      </p:pic>
      <p:sp>
        <p:nvSpPr>
          <p:cNvPr id="3" name="Title 1">
            <a:extLst>
              <a:ext uri="{FF2B5EF4-FFF2-40B4-BE49-F238E27FC236}">
                <a16:creationId xmlns:a16="http://schemas.microsoft.com/office/drawing/2014/main" id="{68DE568F-5539-4CE7-86A6-28A4A85DD09C}"/>
              </a:ext>
            </a:extLst>
          </p:cNvPr>
          <p:cNvSpPr txBox="1">
            <a:spLocks/>
          </p:cNvSpPr>
          <p:nvPr/>
        </p:nvSpPr>
        <p:spPr>
          <a:xfrm>
            <a:off x="240821" y="141375"/>
            <a:ext cx="3282555"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About the activity</a:t>
            </a:r>
          </a:p>
        </p:txBody>
      </p:sp>
      <p:sp>
        <p:nvSpPr>
          <p:cNvPr id="5" name="Content Placeholder 2">
            <a:extLst>
              <a:ext uri="{FF2B5EF4-FFF2-40B4-BE49-F238E27FC236}">
                <a16:creationId xmlns:a16="http://schemas.microsoft.com/office/drawing/2014/main" id="{5177E9A9-B2AF-4656-8B4B-FCCB69CE6FA1}"/>
              </a:ext>
            </a:extLst>
          </p:cNvPr>
          <p:cNvSpPr txBox="1">
            <a:spLocks/>
          </p:cNvSpPr>
          <p:nvPr/>
        </p:nvSpPr>
        <p:spPr>
          <a:xfrm>
            <a:off x="6062568" y="1223946"/>
            <a:ext cx="4875225" cy="4973087"/>
          </a:xfrm>
          <a:prstGeom prst="rect">
            <a:avLst/>
          </a:prstGeom>
        </p:spPr>
        <p:txBody>
          <a:bodyPr>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700"/>
              </a:lnSpc>
              <a:spcAft>
                <a:spcPts val="1200"/>
              </a:spcAft>
              <a:buFont typeface="Arial" panose="020B0604020202020204" pitchFamily="34" charset="0"/>
              <a:buNone/>
            </a:pPr>
            <a:r>
              <a:rPr lang="en-GB" sz="1400" dirty="0">
                <a:solidFill>
                  <a:schemeClr val="tx1">
                    <a:lumMod val="85000"/>
                    <a:lumOff val="15000"/>
                  </a:schemeClr>
                </a:solidFill>
              </a:rPr>
              <a:t>This activity puts you in charge of a fictional island called </a:t>
            </a:r>
            <a:r>
              <a:rPr lang="en-GB" sz="1400" b="1" dirty="0">
                <a:solidFill>
                  <a:schemeClr val="tx1">
                    <a:lumMod val="85000"/>
                    <a:lumOff val="15000"/>
                  </a:schemeClr>
                </a:solidFill>
              </a:rPr>
              <a:t>Carbonia. </a:t>
            </a:r>
            <a:r>
              <a:rPr lang="en-GB" sz="1400" dirty="0">
                <a:solidFill>
                  <a:schemeClr val="tx1">
                    <a:lumMod val="85000"/>
                    <a:lumOff val="15000"/>
                  </a:schemeClr>
                </a:solidFill>
              </a:rPr>
              <a:t>You will be making a number of decisions about the country’s economy. In the activity your decisions will have direct consequences for </a:t>
            </a:r>
            <a:r>
              <a:rPr lang="en-GB" sz="1400" dirty="0" err="1">
                <a:solidFill>
                  <a:schemeClr val="tx1">
                    <a:lumMod val="85000"/>
                    <a:lumOff val="15000"/>
                  </a:schemeClr>
                </a:solidFill>
              </a:rPr>
              <a:t>Carbonia’s</a:t>
            </a:r>
            <a:r>
              <a:rPr lang="en-GB" sz="1400" dirty="0">
                <a:solidFill>
                  <a:schemeClr val="tx1">
                    <a:lumMod val="85000"/>
                    <a:lumOff val="15000"/>
                  </a:schemeClr>
                </a:solidFill>
              </a:rPr>
              <a:t> environment.</a:t>
            </a:r>
          </a:p>
          <a:p>
            <a:pPr marL="0" indent="0">
              <a:lnSpc>
                <a:spcPts val="1700"/>
              </a:lnSpc>
              <a:spcAft>
                <a:spcPts val="1200"/>
              </a:spcAft>
              <a:buFont typeface="Arial" panose="020B0604020202020204" pitchFamily="34" charset="0"/>
              <a:buNone/>
            </a:pPr>
            <a:r>
              <a:rPr lang="en-GB" sz="1400" dirty="0">
                <a:solidFill>
                  <a:schemeClr val="tx1">
                    <a:lumMod val="85000"/>
                    <a:lumOff val="15000"/>
                  </a:schemeClr>
                </a:solidFill>
              </a:rPr>
              <a:t>This activity has been designed in this way to help you think about human contributions to climate change. </a:t>
            </a:r>
            <a:br>
              <a:rPr lang="en-GB" sz="1400" dirty="0">
                <a:solidFill>
                  <a:schemeClr val="tx1">
                    <a:lumMod val="85000"/>
                    <a:lumOff val="15000"/>
                  </a:schemeClr>
                </a:solidFill>
              </a:rPr>
            </a:br>
            <a:r>
              <a:rPr lang="en-GB" sz="1400" dirty="0">
                <a:solidFill>
                  <a:schemeClr val="tx1">
                    <a:lumMod val="85000"/>
                    <a:lumOff val="15000"/>
                  </a:schemeClr>
                </a:solidFill>
              </a:rPr>
              <a:t>It is useful because you can observe in a short space of time, what will take decades to unfold in real life. </a:t>
            </a:r>
            <a:br>
              <a:rPr lang="en-GB" sz="1400" dirty="0">
                <a:solidFill>
                  <a:schemeClr val="tx1">
                    <a:lumMod val="85000"/>
                    <a:lumOff val="15000"/>
                  </a:schemeClr>
                </a:solidFill>
              </a:rPr>
            </a:br>
            <a:br>
              <a:rPr lang="en-GB" sz="1400" dirty="0">
                <a:solidFill>
                  <a:schemeClr val="tx1">
                    <a:lumMod val="85000"/>
                    <a:lumOff val="15000"/>
                  </a:schemeClr>
                </a:solidFill>
              </a:rPr>
            </a:br>
            <a:r>
              <a:rPr lang="en-GB" sz="1400" dirty="0">
                <a:solidFill>
                  <a:schemeClr val="tx1">
                    <a:lumMod val="85000"/>
                    <a:lumOff val="15000"/>
                  </a:schemeClr>
                </a:solidFill>
              </a:rPr>
              <a:t>To achieve this we have had to simplify some of the links between human actions and the impacts on climate change, and speed up the time it takes for those impacts to be felt. </a:t>
            </a:r>
          </a:p>
          <a:p>
            <a:pPr marL="0" indent="0">
              <a:lnSpc>
                <a:spcPts val="1700"/>
              </a:lnSpc>
              <a:spcAft>
                <a:spcPts val="1200"/>
              </a:spcAft>
              <a:buFont typeface="Arial" panose="020B0604020202020204" pitchFamily="34" charset="0"/>
              <a:buNone/>
            </a:pPr>
            <a:r>
              <a:rPr lang="en-GB" sz="1400" dirty="0">
                <a:solidFill>
                  <a:schemeClr val="tx1">
                    <a:lumMod val="85000"/>
                    <a:lumOff val="15000"/>
                  </a:schemeClr>
                </a:solidFill>
              </a:rPr>
              <a:t>While playing the game, bear in mind that in real life:</a:t>
            </a:r>
          </a:p>
          <a:p>
            <a:pPr>
              <a:lnSpc>
                <a:spcPts val="1700"/>
              </a:lnSpc>
              <a:spcAft>
                <a:spcPts val="1200"/>
              </a:spcAft>
            </a:pPr>
            <a:r>
              <a:rPr lang="en-GB" sz="1400" dirty="0">
                <a:solidFill>
                  <a:schemeClr val="tx1">
                    <a:lumMod val="85000"/>
                    <a:lumOff val="15000"/>
                  </a:schemeClr>
                </a:solidFill>
              </a:rPr>
              <a:t>One country’s actions do not affect the global climate so dramatically </a:t>
            </a:r>
          </a:p>
          <a:p>
            <a:pPr>
              <a:lnSpc>
                <a:spcPts val="1700"/>
              </a:lnSpc>
              <a:spcAft>
                <a:spcPts val="1200"/>
              </a:spcAft>
            </a:pPr>
            <a:r>
              <a:rPr lang="en-GB" sz="1400" dirty="0">
                <a:solidFill>
                  <a:schemeClr val="tx1">
                    <a:lumMod val="85000"/>
                    <a:lumOff val="15000"/>
                  </a:schemeClr>
                </a:solidFill>
              </a:rPr>
              <a:t>The effect of greenhouse gas emissions on rainfall reduction/sea level rise is not felt immediately. Climate change may occur gradually or nothing may happen for a while, followed by a dramatic change</a:t>
            </a:r>
          </a:p>
          <a:p>
            <a:pPr>
              <a:lnSpc>
                <a:spcPts val="1700"/>
              </a:lnSpc>
              <a:spcAft>
                <a:spcPts val="1200"/>
              </a:spcAft>
            </a:pPr>
            <a:r>
              <a:rPr lang="en-GB" sz="1400" dirty="0">
                <a:solidFill>
                  <a:schemeClr val="tx1">
                    <a:lumMod val="85000"/>
                    <a:lumOff val="15000"/>
                  </a:schemeClr>
                </a:solidFill>
              </a:rPr>
              <a:t>Rising temperatures can increase rainfall in some circumstances, as well as reduce it.</a:t>
            </a:r>
          </a:p>
          <a:p>
            <a:pPr marL="0" indent="0">
              <a:lnSpc>
                <a:spcPts val="1700"/>
              </a:lnSpc>
              <a:spcAft>
                <a:spcPts val="1200"/>
              </a:spcAft>
              <a:buFont typeface="Arial" panose="020B0604020202020204" pitchFamily="34" charset="0"/>
              <a:buNone/>
            </a:pPr>
            <a:endParaRPr lang="en-GB" sz="1400" dirty="0">
              <a:solidFill>
                <a:schemeClr val="tx1">
                  <a:lumMod val="85000"/>
                  <a:lumOff val="15000"/>
                </a:schemeClr>
              </a:solidFill>
            </a:endParaRPr>
          </a:p>
        </p:txBody>
      </p:sp>
      <p:sp>
        <p:nvSpPr>
          <p:cNvPr id="15" name="TextBox 14">
            <a:extLst>
              <a:ext uri="{FF2B5EF4-FFF2-40B4-BE49-F238E27FC236}">
                <a16:creationId xmlns:a16="http://schemas.microsoft.com/office/drawing/2014/main" id="{908A2DFF-05CB-414E-BDB2-7CF4205ACC8A}"/>
              </a:ext>
            </a:extLst>
          </p:cNvPr>
          <p:cNvSpPr txBox="1"/>
          <p:nvPr/>
        </p:nvSpPr>
        <p:spPr>
          <a:xfrm>
            <a:off x="108404" y="3730738"/>
            <a:ext cx="994183" cy="338554"/>
          </a:xfrm>
          <a:prstGeom prst="rect">
            <a:avLst/>
          </a:prstGeom>
          <a:noFill/>
        </p:spPr>
        <p:txBody>
          <a:bodyPr wrap="none" rtlCol="0">
            <a:spAutoFit/>
          </a:bodyPr>
          <a:lstStyle/>
          <a:p>
            <a:r>
              <a:rPr lang="en-GB" sz="1600" b="1" dirty="0"/>
              <a:t>Go back</a:t>
            </a:r>
          </a:p>
        </p:txBody>
      </p:sp>
      <p:sp>
        <p:nvSpPr>
          <p:cNvPr id="22" name="TextBox 21">
            <a:extLst>
              <a:ext uri="{FF2B5EF4-FFF2-40B4-BE49-F238E27FC236}">
                <a16:creationId xmlns:a16="http://schemas.microsoft.com/office/drawing/2014/main" id="{0A3EB7AC-AF4A-4685-8DE3-D7161332360B}"/>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pic>
        <p:nvPicPr>
          <p:cNvPr id="7" name="Picture 6" descr="A picture containing airplane&#10;&#10;Description automatically generated">
            <a:hlinkClick r:id="rId3" action="ppaction://hlinksldjump"/>
            <a:extLst>
              <a:ext uri="{FF2B5EF4-FFF2-40B4-BE49-F238E27FC236}">
                <a16:creationId xmlns:a16="http://schemas.microsoft.com/office/drawing/2014/main" id="{67641B72-A8B2-4A79-87CE-4A10795087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568" y="2577935"/>
            <a:ext cx="1492047" cy="1702130"/>
          </a:xfrm>
          <a:prstGeom prst="rect">
            <a:avLst/>
          </a:prstGeom>
        </p:spPr>
      </p:pic>
      <p:pic>
        <p:nvPicPr>
          <p:cNvPr id="9" name="Picture 8" descr="A picture containing airplane&#10;&#10;Description automatically generated">
            <a:hlinkClick r:id="rId5" action="ppaction://hlinksldjump"/>
            <a:extLst>
              <a:ext uri="{FF2B5EF4-FFF2-40B4-BE49-F238E27FC236}">
                <a16:creationId xmlns:a16="http://schemas.microsoft.com/office/drawing/2014/main" id="{96669BD5-1EE9-46A4-A6D4-026670093A7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grpSp>
        <p:nvGrpSpPr>
          <p:cNvPr id="25" name="Group 24">
            <a:extLst>
              <a:ext uri="{FF2B5EF4-FFF2-40B4-BE49-F238E27FC236}">
                <a16:creationId xmlns:a16="http://schemas.microsoft.com/office/drawing/2014/main" id="{42CB63C1-3AD1-41EB-BCD0-4EA67CDE7E1E}"/>
              </a:ext>
            </a:extLst>
          </p:cNvPr>
          <p:cNvGrpSpPr/>
          <p:nvPr/>
        </p:nvGrpSpPr>
        <p:grpSpPr>
          <a:xfrm>
            <a:off x="1322912" y="1429305"/>
            <a:ext cx="3051925" cy="1716708"/>
            <a:chOff x="1322912" y="1429305"/>
            <a:chExt cx="3051925" cy="1716708"/>
          </a:xfrm>
        </p:grpSpPr>
        <p:pic>
          <p:nvPicPr>
            <p:cNvPr id="4" name="Picture 3" descr="A herd of cattle standing on top of a dry grass field&#10;&#10;Description automatically generated">
              <a:extLst>
                <a:ext uri="{FF2B5EF4-FFF2-40B4-BE49-F238E27FC236}">
                  <a16:creationId xmlns:a16="http://schemas.microsoft.com/office/drawing/2014/main" id="{519B9759-0950-4902-BCB1-9535AFAA898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21390290">
              <a:off x="1333765" y="1458233"/>
              <a:ext cx="3029047" cy="1682421"/>
            </a:xfrm>
            <a:prstGeom prst="rect">
              <a:avLst/>
            </a:prstGeom>
            <a:ln w="76200">
              <a:solidFill>
                <a:schemeClr val="bg1"/>
              </a:solidFill>
            </a:ln>
            <a:effectLst>
              <a:outerShdw blurRad="50800" dist="38100" algn="l" rotWithShape="0">
                <a:prstClr val="black">
                  <a:alpha val="40000"/>
                </a:prstClr>
              </a:outerShdw>
            </a:effectLst>
          </p:spPr>
        </p:pic>
        <p:pic>
          <p:nvPicPr>
            <p:cNvPr id="18" name="Picture 2" descr="Smoke billowing out of industrial chimneys.">
              <a:extLst>
                <a:ext uri="{FF2B5EF4-FFF2-40B4-BE49-F238E27FC236}">
                  <a16:creationId xmlns:a16="http://schemas.microsoft.com/office/drawing/2014/main" id="{E63F326A-260A-44C0-ACFC-27AECA59731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21394414">
              <a:off x="1322912" y="1429305"/>
              <a:ext cx="3051925" cy="17167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Group 29">
            <a:extLst>
              <a:ext uri="{FF2B5EF4-FFF2-40B4-BE49-F238E27FC236}">
                <a16:creationId xmlns:a16="http://schemas.microsoft.com/office/drawing/2014/main" id="{DC46D689-DF79-4D3F-9CE7-DD59F2459289}"/>
              </a:ext>
            </a:extLst>
          </p:cNvPr>
          <p:cNvGrpSpPr/>
          <p:nvPr/>
        </p:nvGrpSpPr>
        <p:grpSpPr>
          <a:xfrm>
            <a:off x="2824750" y="2898289"/>
            <a:ext cx="3014166" cy="2003452"/>
            <a:chOff x="2078887" y="3859433"/>
            <a:chExt cx="3014166" cy="2003452"/>
          </a:xfrm>
        </p:grpSpPr>
        <p:pic>
          <p:nvPicPr>
            <p:cNvPr id="10" name="Picture 9" descr="A large green field with trees in the background&#10;&#10;Description automatically generated">
              <a:extLst>
                <a:ext uri="{FF2B5EF4-FFF2-40B4-BE49-F238E27FC236}">
                  <a16:creationId xmlns:a16="http://schemas.microsoft.com/office/drawing/2014/main" id="{0A26E63F-1E03-443B-8D6C-8337E37B566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302812">
              <a:off x="2078887" y="3859433"/>
              <a:ext cx="3014166" cy="20034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4" descr="Whipping WInds | Smithsonian Ocean">
              <a:extLst>
                <a:ext uri="{FF2B5EF4-FFF2-40B4-BE49-F238E27FC236}">
                  <a16:creationId xmlns:a16="http://schemas.microsoft.com/office/drawing/2014/main" id="{F1B817FC-83FB-4EFA-BDBA-26FDAC5FDAC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rot="298290">
              <a:off x="2116873" y="3880075"/>
              <a:ext cx="2941465" cy="1956075"/>
            </a:xfrm>
            <a:prstGeom prst="rect">
              <a:avLst/>
            </a:prstGeom>
            <a:noFill/>
            <a:extLst>
              <a:ext uri="{909E8E84-426E-40DD-AFC4-6F175D3DCCD1}">
                <a14:hiddenFill xmlns:a14="http://schemas.microsoft.com/office/drawing/2010/main">
                  <a:solidFill>
                    <a:srgbClr val="FFFFFF"/>
                  </a:solidFill>
                </a14:hiddenFill>
              </a:ext>
            </a:extLst>
          </p:spPr>
        </p:pic>
      </p:grpSp>
      <p:pic>
        <p:nvPicPr>
          <p:cNvPr id="6" name="Picture 5" descr="A picture containing light, drawing, shirt&#10;&#10;Description automatically generated">
            <a:extLst>
              <a:ext uri="{FF2B5EF4-FFF2-40B4-BE49-F238E27FC236}">
                <a16:creationId xmlns:a16="http://schemas.microsoft.com/office/drawing/2014/main" id="{63FF896B-2A74-43EF-B2BF-3CCBA20C072C}"/>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098569" y="5592033"/>
            <a:ext cx="1319375" cy="1505145"/>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5236B3F9-8D4A-4C27-97B1-AE91A1B456F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64819" y="973191"/>
            <a:ext cx="1356265" cy="1545836"/>
          </a:xfrm>
          <a:prstGeom prst="rect">
            <a:avLst/>
          </a:prstGeom>
        </p:spPr>
      </p:pic>
      <p:pic>
        <p:nvPicPr>
          <p:cNvPr id="2" name="Picture 1" descr="Logo&#10;&#10;Description automatically generated">
            <a:extLst>
              <a:ext uri="{FF2B5EF4-FFF2-40B4-BE49-F238E27FC236}">
                <a16:creationId xmlns:a16="http://schemas.microsoft.com/office/drawing/2014/main" id="{1DA0E1FF-8617-49B4-82A3-9C385F8649B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755431" y="5230484"/>
            <a:ext cx="2062902" cy="1592067"/>
          </a:xfrm>
          <a:prstGeom prst="rect">
            <a:avLst/>
          </a:prstGeom>
        </p:spPr>
      </p:pic>
    </p:spTree>
    <p:extLst>
      <p:ext uri="{BB962C8B-B14F-4D97-AF65-F5344CB8AC3E}">
        <p14:creationId xmlns:p14="http://schemas.microsoft.com/office/powerpoint/2010/main" val="24385499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7025384" y="4706471"/>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6264519" y="1537738"/>
            <a:ext cx="4285023" cy="3336483"/>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prstClr val="black"/>
                </a:solidFill>
                <a:effectLst/>
                <a:uLnTx/>
                <a:uFillTx/>
                <a:latin typeface="Arial "/>
                <a:ea typeface="+mn-ea"/>
                <a:cs typeface="+mn-cs"/>
              </a:rPr>
              <a:t>There is some concern amongst businesses that the future lack of power could limit growth. However, the general population seems quite happy with your decision as there was concern about pollution and </a:t>
            </a:r>
            <a:r>
              <a:rPr kumimoji="0" lang="en-GB" sz="1400" b="0" i="0" u="none" strike="noStrike" kern="1200" cap="none" spc="0" normalizeH="0" baseline="0" noProof="0" dirty="0">
                <a:ln>
                  <a:noFill/>
                </a:ln>
                <a:effectLst/>
                <a:uLnTx/>
                <a:uFillTx/>
                <a:latin typeface="Arial "/>
                <a:ea typeface="+mn-ea"/>
                <a:cs typeface="+mn-cs"/>
              </a:rPr>
              <a:t>increased carbon emissions </a:t>
            </a:r>
            <a:r>
              <a:rPr kumimoji="0" lang="en-GB" sz="1400" b="0" i="0" u="none" strike="noStrike" kern="1200" cap="none" spc="0" normalizeH="0" baseline="0" noProof="0" dirty="0">
                <a:ln>
                  <a:noFill/>
                </a:ln>
                <a:solidFill>
                  <a:prstClr val="black"/>
                </a:solidFill>
                <a:effectLst/>
                <a:uLnTx/>
                <a:uFillTx/>
                <a:latin typeface="Arial "/>
                <a:ea typeface="+mn-ea"/>
                <a:cs typeface="+mn-cs"/>
              </a:rPr>
              <a:t>from a new power station. </a:t>
            </a:r>
            <a:br>
              <a:rPr kumimoji="0" lang="en-GB" sz="1400" b="0" i="0" u="none" strike="noStrike" kern="1200" cap="none" spc="0" normalizeH="0" baseline="0" noProof="0" dirty="0">
                <a:ln>
                  <a:noFill/>
                </a:ln>
                <a:solidFill>
                  <a:prstClr val="black"/>
                </a:solidFill>
                <a:effectLst/>
                <a:uLnTx/>
                <a:uFillTx/>
                <a:latin typeface="Arial "/>
                <a:ea typeface="+mn-ea"/>
                <a:cs typeface="+mn-cs"/>
              </a:rPr>
            </a:br>
            <a:br>
              <a:rPr kumimoji="0" lang="en-GB" sz="1400" b="0" i="0" u="none" strike="noStrike" kern="1200" cap="none" spc="0" normalizeH="0" baseline="0" noProof="0" dirty="0">
                <a:ln>
                  <a:noFill/>
                </a:ln>
                <a:solidFill>
                  <a:prstClr val="black"/>
                </a:solidFill>
                <a:effectLst/>
                <a:uLnTx/>
                <a:uFillTx/>
                <a:latin typeface="Arial "/>
                <a:ea typeface="+mn-ea"/>
                <a:cs typeface="+mn-cs"/>
              </a:rPr>
            </a:br>
            <a:r>
              <a:rPr kumimoji="0" lang="en-GB" sz="1400" b="0" i="0" u="none" strike="noStrike" kern="1200" cap="none" spc="0" normalizeH="0" baseline="0" noProof="0" dirty="0">
                <a:ln>
                  <a:noFill/>
                </a:ln>
                <a:solidFill>
                  <a:prstClr val="black"/>
                </a:solidFill>
                <a:effectLst/>
                <a:uLnTx/>
                <a:uFillTx/>
                <a:latin typeface="Arial "/>
                <a:ea typeface="+mn-ea"/>
                <a:cs typeface="+mn-cs"/>
              </a:rPr>
              <a:t>For now, businesses are investing in more energy efficient machinery and this has actually allowed some of them to expand.</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050" b="0" i="0" u="none" strike="noStrike" kern="1200" cap="none" spc="0" normalizeH="0" baseline="0" noProof="0" dirty="0">
              <a:ln>
                <a:noFill/>
              </a:ln>
              <a:solidFill>
                <a:prstClr val="black"/>
              </a:solidFill>
              <a:effectLst/>
              <a:uLnTx/>
              <a:uFillTx/>
              <a:latin typeface="Arial "/>
              <a:ea typeface="+mn-ea"/>
              <a:cs typeface="+mn-cs"/>
            </a:endParaRPr>
          </a:p>
          <a:p>
            <a:pPr marL="0" indent="0" algn="ctr">
              <a:buNone/>
              <a:defRPr/>
            </a:pPr>
            <a:r>
              <a:rPr lang="en-GB" sz="2200" b="1" dirty="0">
                <a:solidFill>
                  <a:prstClr val="black"/>
                </a:solidFill>
              </a:rPr>
              <a:t>Should we build a new coal-fired power station?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300" b="0" i="0" u="none" strike="noStrike" kern="1200" cap="none" spc="0" normalizeH="0" baseline="0" noProof="0" dirty="0">
              <a:ln>
                <a:noFill/>
              </a:ln>
              <a:solidFill>
                <a:prstClr val="black"/>
              </a:solidFill>
              <a:effectLst/>
              <a:uLnTx/>
              <a:uFillTx/>
              <a:latin typeface="Arial "/>
              <a:ea typeface="+mn-ea"/>
              <a:cs typeface="+mn-cs"/>
            </a:endParaRPr>
          </a:p>
        </p:txBody>
      </p:sp>
      <p:pic>
        <p:nvPicPr>
          <p:cNvPr id="25" name="Picture 24" descr="A picture containing icon&#10;&#10;Description automatically generated">
            <a:hlinkClick r:id="rId2" action="ppaction://hlinksldjump"/>
            <a:extLst>
              <a:ext uri="{FF2B5EF4-FFF2-40B4-BE49-F238E27FC236}">
                <a16:creationId xmlns:a16="http://schemas.microsoft.com/office/drawing/2014/main" id="{F7AFCE92-019A-46A7-B09C-987A18825C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3668" y="5283877"/>
            <a:ext cx="1531463" cy="926525"/>
          </a:xfrm>
          <a:prstGeom prst="rect">
            <a:avLst/>
          </a:prstGeom>
        </p:spPr>
      </p:pic>
      <p:pic>
        <p:nvPicPr>
          <p:cNvPr id="27" name="Picture 26" descr="A picture containing drawing&#10;&#10;Description automatically generated">
            <a:hlinkClick r:id="rId4" action="ppaction://hlinksldjump"/>
            <a:extLst>
              <a:ext uri="{FF2B5EF4-FFF2-40B4-BE49-F238E27FC236}">
                <a16:creationId xmlns:a16="http://schemas.microsoft.com/office/drawing/2014/main" id="{4F6806CD-F924-4F5F-9E49-6134854F34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3147" y="5283877"/>
            <a:ext cx="1529214" cy="926525"/>
          </a:xfrm>
          <a:prstGeom prst="rect">
            <a:avLst/>
          </a:prstGeom>
        </p:spPr>
      </p:pic>
      <p:pic>
        <p:nvPicPr>
          <p:cNvPr id="39" name="Picture 38" descr="Logo&#10;&#10;Description automatically generated">
            <a:extLst>
              <a:ext uri="{FF2B5EF4-FFF2-40B4-BE49-F238E27FC236}">
                <a16:creationId xmlns:a16="http://schemas.microsoft.com/office/drawing/2014/main" id="{8F96D7E8-8B9B-4AB7-858C-4E05D29B9EE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0500849">
            <a:off x="-288095" y="3192228"/>
            <a:ext cx="2207020" cy="2517772"/>
          </a:xfrm>
          <a:prstGeom prst="rect">
            <a:avLst/>
          </a:prstGeom>
        </p:spPr>
      </p:pic>
      <p:pic>
        <p:nvPicPr>
          <p:cNvPr id="3" name="Picture 2" descr="AES">
            <a:extLst>
              <a:ext uri="{FF2B5EF4-FFF2-40B4-BE49-F238E27FC236}">
                <a16:creationId xmlns:a16="http://schemas.microsoft.com/office/drawing/2014/main" id="{39735D66-1C6B-48E2-AD04-A6CFD65BDDD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rot="21429408">
            <a:off x="1792086" y="1635269"/>
            <a:ext cx="2420665" cy="1701007"/>
          </a:xfrm>
          <a:prstGeom prst="rect">
            <a:avLst/>
          </a:prstGeom>
          <a:noFill/>
          <a:ln w="762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065B4080-6E86-4299-AA8B-94AFD7827E9D}"/>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580458" y="3328781"/>
            <a:ext cx="3241081" cy="2430811"/>
          </a:xfrm>
          <a:prstGeom prst="rect">
            <a:avLst/>
          </a:prstGeom>
          <a:noFill/>
          <a:ln w="762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387C08DF-4BA0-453C-90BD-087EAFBF4714}"/>
              </a:ext>
            </a:extLst>
          </p:cNvPr>
          <p:cNvSpPr txBox="1">
            <a:spLocks/>
          </p:cNvSpPr>
          <p:nvPr/>
        </p:nvSpPr>
        <p:spPr>
          <a:xfrm>
            <a:off x="240822" y="141375"/>
            <a:ext cx="1855692"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Question</a:t>
            </a:r>
          </a:p>
        </p:txBody>
      </p:sp>
      <p:pic>
        <p:nvPicPr>
          <p:cNvPr id="16" name="Picture 15" descr="A close up of a logo&#10;&#10;Description automatically generated">
            <a:extLst>
              <a:ext uri="{FF2B5EF4-FFF2-40B4-BE49-F238E27FC236}">
                <a16:creationId xmlns:a16="http://schemas.microsoft.com/office/drawing/2014/main" id="{1CC780A7-99AF-4D03-84E6-1BB24588E41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310912" y="4454085"/>
            <a:ext cx="2298869" cy="2622554"/>
          </a:xfrm>
          <a:prstGeom prst="rect">
            <a:avLst/>
          </a:prstGeom>
        </p:spPr>
      </p:pic>
    </p:spTree>
    <p:extLst>
      <p:ext uri="{BB962C8B-B14F-4D97-AF65-F5344CB8AC3E}">
        <p14:creationId xmlns:p14="http://schemas.microsoft.com/office/powerpoint/2010/main" val="12265414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cxnSp>
        <p:nvCxnSpPr>
          <p:cNvPr id="20" name="Straight Arrow Connector 19">
            <a:extLst>
              <a:ext uri="{FF2B5EF4-FFF2-40B4-BE49-F238E27FC236}">
                <a16:creationId xmlns:a16="http://schemas.microsoft.com/office/drawing/2014/main" id="{AB73C675-E369-B34A-B089-36927DEE5DA9}"/>
              </a:ext>
            </a:extLst>
          </p:cNvPr>
          <p:cNvCxnSpPr>
            <a:cxnSpLocks/>
          </p:cNvCxnSpPr>
          <p:nvPr/>
        </p:nvCxnSpPr>
        <p:spPr>
          <a:xfrm flipV="1">
            <a:off x="7213669" y="2042334"/>
            <a:ext cx="1961" cy="56410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385</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102 500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28 C</a:t>
            </a:r>
          </a:p>
        </p:txBody>
      </p:sp>
      <p:sp>
        <p:nvSpPr>
          <p:cNvPr id="10" name="Rectangle 9">
            <a:extLst>
              <a:ext uri="{FF2B5EF4-FFF2-40B4-BE49-F238E27FC236}">
                <a16:creationId xmlns:a16="http://schemas.microsoft.com/office/drawing/2014/main" id="{B86265EF-072C-4202-A6F4-73F04EA31EA8}"/>
              </a:ext>
            </a:extLst>
          </p:cNvPr>
          <p:cNvSpPr/>
          <p:nvPr/>
        </p:nvSpPr>
        <p:spPr>
          <a:xfrm>
            <a:off x="4207119" y="2827495"/>
            <a:ext cx="476720" cy="35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F652624-692E-4C25-A72C-21822173C6E4}"/>
              </a:ext>
            </a:extLst>
          </p:cNvPr>
          <p:cNvSpPr txBox="1">
            <a:spLocks/>
          </p:cNvSpPr>
          <p:nvPr/>
        </p:nvSpPr>
        <p:spPr>
          <a:xfrm>
            <a:off x="4545923" y="2791878"/>
            <a:ext cx="508407"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1</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4" name="Rectangle 3">
            <a:extLst>
              <a:ext uri="{FF2B5EF4-FFF2-40B4-BE49-F238E27FC236}">
                <a16:creationId xmlns:a16="http://schemas.microsoft.com/office/drawing/2014/main" id="{6A0C0FB3-D20F-44C7-913E-B7B590B5E229}"/>
              </a:ext>
            </a:extLst>
          </p:cNvPr>
          <p:cNvSpPr/>
          <p:nvPr/>
        </p:nvSpPr>
        <p:spPr>
          <a:xfrm>
            <a:off x="1939636" y="2736653"/>
            <a:ext cx="1897300" cy="578937"/>
          </a:xfrm>
          <a:prstGeom prst="rect">
            <a:avLst/>
          </a:prstGeom>
          <a:solidFill>
            <a:srgbClr val="6EE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7</a:t>
            </a:r>
          </a:p>
        </p:txBody>
      </p:sp>
      <p:sp>
        <p:nvSpPr>
          <p:cNvPr id="8" name="Title 1">
            <a:extLst>
              <a:ext uri="{FF2B5EF4-FFF2-40B4-BE49-F238E27FC236}">
                <a16:creationId xmlns:a16="http://schemas.microsoft.com/office/drawing/2014/main" id="{5A0681D5-C2C6-455D-BFEA-053E3C0079FF}"/>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pic>
        <p:nvPicPr>
          <p:cNvPr id="16" name="Picture 15">
            <a:extLst>
              <a:ext uri="{FF2B5EF4-FFF2-40B4-BE49-F238E27FC236}">
                <a16:creationId xmlns:a16="http://schemas.microsoft.com/office/drawing/2014/main" id="{70EA720E-623A-4664-9E0B-E1E15356754A}"/>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043165" y="2101028"/>
            <a:ext cx="390525" cy="257175"/>
          </a:xfrm>
          <a:prstGeom prst="rect">
            <a:avLst/>
          </a:prstGeom>
        </p:spPr>
      </p:pic>
      <p:pic>
        <p:nvPicPr>
          <p:cNvPr id="17" name="Picture 16">
            <a:extLst>
              <a:ext uri="{FF2B5EF4-FFF2-40B4-BE49-F238E27FC236}">
                <a16:creationId xmlns:a16="http://schemas.microsoft.com/office/drawing/2014/main" id="{6EEDE6AE-EA70-45F5-BA2F-178AA0F70E6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6264" y="2456688"/>
            <a:ext cx="342752" cy="225715"/>
          </a:xfrm>
          <a:prstGeom prst="rect">
            <a:avLst/>
          </a:prstGeom>
        </p:spPr>
      </p:pic>
      <p:pic>
        <p:nvPicPr>
          <p:cNvPr id="74" name="Picture 73" descr="A picture containing airplane&#10;&#10;Description automatically generated">
            <a:hlinkClick r:id="rId10"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2" name="Picture 1" descr="A close up of a screen&#10;&#10;Description automatically generated">
            <a:extLst>
              <a:ext uri="{FF2B5EF4-FFF2-40B4-BE49-F238E27FC236}">
                <a16:creationId xmlns:a16="http://schemas.microsoft.com/office/drawing/2014/main" id="{DED60443-E935-4363-B12A-F5693C6CFB0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7" name="Picture 6" descr="A close up of a screen&#10;&#10;Description automatically generated">
            <a:extLst>
              <a:ext uri="{FF2B5EF4-FFF2-40B4-BE49-F238E27FC236}">
                <a16:creationId xmlns:a16="http://schemas.microsoft.com/office/drawing/2014/main" id="{037E6D7D-DDE0-4E01-A71A-48FA42CB2CB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12" name="Picture 11" descr="Logo&#10;&#10;Description automatically generated">
            <a:extLst>
              <a:ext uri="{FF2B5EF4-FFF2-40B4-BE49-F238E27FC236}">
                <a16:creationId xmlns:a16="http://schemas.microsoft.com/office/drawing/2014/main" id="{F46B5172-6A55-42B1-AE02-0B0CB518B586}"/>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20427" y="5021979"/>
            <a:ext cx="482688" cy="384751"/>
          </a:xfrm>
          <a:prstGeom prst="rect">
            <a:avLst/>
          </a:prstGeom>
        </p:spPr>
      </p:pic>
      <p:pic>
        <p:nvPicPr>
          <p:cNvPr id="18" name="Picture 17" descr="Logo&#10;&#10;Description automatically generated">
            <a:extLst>
              <a:ext uri="{FF2B5EF4-FFF2-40B4-BE49-F238E27FC236}">
                <a16:creationId xmlns:a16="http://schemas.microsoft.com/office/drawing/2014/main" id="{894C42DC-E9D7-4F75-BA6C-00C1FD94683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9" name="Picture 18" descr="A close up of a screen&#10;&#10;Description automatically generated">
            <a:extLst>
              <a:ext uri="{FF2B5EF4-FFF2-40B4-BE49-F238E27FC236}">
                <a16:creationId xmlns:a16="http://schemas.microsoft.com/office/drawing/2014/main" id="{7196DB44-D2C2-4E2C-B6B0-14955E89DB0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21" name="Picture 20" descr="A close up of a screen&#10;&#10;Description automatically generated">
            <a:extLst>
              <a:ext uri="{FF2B5EF4-FFF2-40B4-BE49-F238E27FC236}">
                <a16:creationId xmlns:a16="http://schemas.microsoft.com/office/drawing/2014/main" id="{7F85A588-F780-457A-BFC2-94087D94228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22" name="Picture 21" descr="A close up of a screen&#10;&#10;Description automatically generated">
            <a:extLst>
              <a:ext uri="{FF2B5EF4-FFF2-40B4-BE49-F238E27FC236}">
                <a16:creationId xmlns:a16="http://schemas.microsoft.com/office/drawing/2014/main" id="{E35CDAB0-73C1-4F12-907C-394B8B2A240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86703" y="5350823"/>
            <a:ext cx="166592" cy="142093"/>
          </a:xfrm>
          <a:prstGeom prst="rect">
            <a:avLst/>
          </a:prstGeom>
        </p:spPr>
      </p:pic>
      <p:pic>
        <p:nvPicPr>
          <p:cNvPr id="23" name="Picture 22" descr="A close up of a screen&#10;&#10;Description automatically generated">
            <a:extLst>
              <a:ext uri="{FF2B5EF4-FFF2-40B4-BE49-F238E27FC236}">
                <a16:creationId xmlns:a16="http://schemas.microsoft.com/office/drawing/2014/main" id="{8FA54137-AE8B-48A5-B00A-016F0616D475}"/>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98895" y="5568224"/>
            <a:ext cx="166592" cy="142093"/>
          </a:xfrm>
          <a:prstGeom prst="rect">
            <a:avLst/>
          </a:prstGeom>
        </p:spPr>
      </p:pic>
      <p:pic>
        <p:nvPicPr>
          <p:cNvPr id="24" name="Picture 23" descr="A close up of a screen&#10;&#10;Description automatically generated">
            <a:extLst>
              <a:ext uri="{FF2B5EF4-FFF2-40B4-BE49-F238E27FC236}">
                <a16:creationId xmlns:a16="http://schemas.microsoft.com/office/drawing/2014/main" id="{3E3D781D-3E9D-4DC8-B1AC-112DC67A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86187" y="5460288"/>
            <a:ext cx="166592" cy="142093"/>
          </a:xfrm>
          <a:prstGeom prst="rect">
            <a:avLst/>
          </a:prstGeom>
        </p:spPr>
      </p:pic>
      <p:pic>
        <p:nvPicPr>
          <p:cNvPr id="26" name="Picture 25" descr="Logo&#10;&#10;Description automatically generated">
            <a:extLst>
              <a:ext uri="{FF2B5EF4-FFF2-40B4-BE49-F238E27FC236}">
                <a16:creationId xmlns:a16="http://schemas.microsoft.com/office/drawing/2014/main" id="{2CB51316-E46A-4837-9336-1A7E04900CA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898534" y="5511397"/>
            <a:ext cx="305080" cy="397840"/>
          </a:xfrm>
          <a:prstGeom prst="rect">
            <a:avLst/>
          </a:prstGeom>
        </p:spPr>
      </p:pic>
      <p:pic>
        <p:nvPicPr>
          <p:cNvPr id="41" name="Picture 40" descr="A picture containing treemap chart&#10;&#10;Description automatically generated">
            <a:extLst>
              <a:ext uri="{FF2B5EF4-FFF2-40B4-BE49-F238E27FC236}">
                <a16:creationId xmlns:a16="http://schemas.microsoft.com/office/drawing/2014/main" id="{64FCC87F-3316-4541-B360-2A0FAB6AFA7D}"/>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42" name="Rectangle 41">
            <a:extLst>
              <a:ext uri="{FF2B5EF4-FFF2-40B4-BE49-F238E27FC236}">
                <a16:creationId xmlns:a16="http://schemas.microsoft.com/office/drawing/2014/main" id="{0F24971C-5B85-4746-A78C-15564184C70F}"/>
              </a:ext>
            </a:extLst>
          </p:cNvPr>
          <p:cNvSpPr/>
          <p:nvPr/>
        </p:nvSpPr>
        <p:spPr>
          <a:xfrm>
            <a:off x="4183028" y="1825686"/>
            <a:ext cx="1448123"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1">
            <a:extLst>
              <a:ext uri="{FF2B5EF4-FFF2-40B4-BE49-F238E27FC236}">
                <a16:creationId xmlns:a16="http://schemas.microsoft.com/office/drawing/2014/main" id="{32E60B48-D040-46B7-912B-EFD9A0F13E23}"/>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710mm</a:t>
            </a:r>
          </a:p>
        </p:txBody>
      </p:sp>
    </p:spTree>
    <p:extLst>
      <p:ext uri="{BB962C8B-B14F-4D97-AF65-F5344CB8AC3E}">
        <p14:creationId xmlns:p14="http://schemas.microsoft.com/office/powerpoint/2010/main" val="21608703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503EA08-8D40-4885-AD38-13618E1CA87C}"/>
              </a:ext>
            </a:extLst>
          </p:cNvPr>
          <p:cNvSpPr/>
          <p:nvPr/>
        </p:nvSpPr>
        <p:spPr>
          <a:xfrm>
            <a:off x="1979654" y="1431579"/>
            <a:ext cx="4707237" cy="2895492"/>
          </a:xfrm>
          <a:prstGeom prst="roundRect">
            <a:avLst>
              <a:gd name="adj" fmla="val 5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5DF024E9-FB9F-49A2-9CFA-32044898576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434740">
            <a:off x="7766269" y="4002743"/>
            <a:ext cx="3003419" cy="1683607"/>
          </a:xfrm>
          <a:prstGeom prst="rect">
            <a:avLst/>
          </a:prstGeom>
          <a:ln w="76200">
            <a:solidFill>
              <a:schemeClr val="bg1"/>
            </a:solidFill>
          </a:ln>
          <a:effectLst>
            <a:outerShdw blurRad="63500" sx="102000" sy="102000" algn="ctr" rotWithShape="0">
              <a:prstClr val="black">
                <a:alpha val="40000"/>
              </a:prstClr>
            </a:outerShdw>
          </a:effectLst>
        </p:spPr>
      </p:pic>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2924021" y="4831377"/>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2096514" y="1581106"/>
            <a:ext cx="4590377" cy="3252292"/>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bg1"/>
                </a:solidFill>
                <a:effectLst/>
                <a:uLnTx/>
                <a:uFillTx/>
                <a:latin typeface="Arial "/>
                <a:ea typeface="+mn-ea"/>
                <a:cs typeface="+mn-cs"/>
              </a:rPr>
              <a:t>Your decision to again refuse permission for the power station has been popular with the general public but businesses are not so happy. Some say they won’t last much longer.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solidFill>
                  <a:schemeClr val="bg1"/>
                </a:solidFill>
                <a:latin typeface="Arial "/>
              </a:rPr>
              <a:t>However, scientists at Ocean City University are investigating the use of renewables such as wave and wind power, to increase our electricity generating capacity. This could solve all our problems- we could supply our businesses with the power they need and reduce carbon emissions.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bg1"/>
                </a:solidFill>
                <a:effectLst/>
                <a:uLnTx/>
                <a:uFillTx/>
                <a:latin typeface="Arial "/>
                <a:ea typeface="+mn-ea"/>
                <a:cs typeface="+mn-cs"/>
              </a:rPr>
              <a:t>The future looks good.</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u="none" strike="noStrike" kern="1200" cap="none" spc="0" normalizeH="0" baseline="0" noProof="0" dirty="0">
                <a:ln>
                  <a:noFill/>
                </a:ln>
                <a:solidFill>
                  <a:prstClr val="black"/>
                </a:solidFill>
                <a:effectLst/>
                <a:uLnTx/>
                <a:uFillTx/>
                <a:latin typeface="Arial "/>
                <a:ea typeface="+mn-ea"/>
                <a:cs typeface="+mn-cs"/>
              </a:rPr>
              <a:t>Would you like to try again?</a:t>
            </a:r>
          </a:p>
        </p:txBody>
      </p:sp>
      <p:pic>
        <p:nvPicPr>
          <p:cNvPr id="6" name="Picture 5">
            <a:extLst>
              <a:ext uri="{FF2B5EF4-FFF2-40B4-BE49-F238E27FC236}">
                <a16:creationId xmlns:a16="http://schemas.microsoft.com/office/drawing/2014/main" id="{B1615297-5E7F-435C-9B34-D71ECC614E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1441393">
            <a:off x="7175448" y="2107365"/>
            <a:ext cx="2878652" cy="1861142"/>
          </a:xfrm>
          <a:prstGeom prst="rect">
            <a:avLst/>
          </a:prstGeom>
          <a:ln w="76200">
            <a:solidFill>
              <a:schemeClr val="bg1"/>
            </a:solidFill>
          </a:ln>
          <a:effectLst>
            <a:outerShdw blurRad="63500" sx="102000" sy="102000" algn="ctr" rotWithShape="0">
              <a:prstClr val="black">
                <a:alpha val="40000"/>
              </a:prstClr>
            </a:outerShdw>
          </a:effectLst>
        </p:spPr>
      </p:pic>
      <p:pic>
        <p:nvPicPr>
          <p:cNvPr id="13" name="Picture 12" descr="A picture containing shape&#10;&#10;Description automatically generated">
            <a:hlinkClick r:id="rId4" action="ppaction://hlinksldjump"/>
            <a:extLst>
              <a:ext uri="{FF2B5EF4-FFF2-40B4-BE49-F238E27FC236}">
                <a16:creationId xmlns:a16="http://schemas.microsoft.com/office/drawing/2014/main" id="{D60DE60A-FDCB-4351-81CB-4503DD5E17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85102" y="5436418"/>
            <a:ext cx="2801789" cy="926524"/>
          </a:xfrm>
          <a:prstGeom prst="rect">
            <a:avLst/>
          </a:prstGeom>
        </p:spPr>
      </p:pic>
      <p:pic>
        <p:nvPicPr>
          <p:cNvPr id="15" name="Picture 14" descr="A picture containing icon&#10;&#10;Description automatically generated">
            <a:hlinkClick r:id="rId6" action="ppaction://hlinksldjump"/>
            <a:extLst>
              <a:ext uri="{FF2B5EF4-FFF2-40B4-BE49-F238E27FC236}">
                <a16:creationId xmlns:a16="http://schemas.microsoft.com/office/drawing/2014/main" id="{23FD7BA7-E0C3-4D59-8EB0-CCD6DED14C0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65417" y="5436418"/>
            <a:ext cx="1531463" cy="926525"/>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2F1E78DC-6D71-4E62-AA35-18D95C06E0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9479" y="3820063"/>
            <a:ext cx="2098823" cy="2392185"/>
          </a:xfrm>
          <a:prstGeom prst="rect">
            <a:avLst/>
          </a:prstGeom>
        </p:spPr>
      </p:pic>
      <p:pic>
        <p:nvPicPr>
          <p:cNvPr id="23" name="Picture 22" descr="A picture containing shape&#10;&#10;Description automatically generated">
            <a:extLst>
              <a:ext uri="{FF2B5EF4-FFF2-40B4-BE49-F238E27FC236}">
                <a16:creationId xmlns:a16="http://schemas.microsoft.com/office/drawing/2014/main" id="{25459E9A-6C4F-4065-96D3-AD1E9EC9B76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582196" y="1797691"/>
            <a:ext cx="2082925" cy="1409561"/>
          </a:xfrm>
          <a:prstGeom prst="rect">
            <a:avLst/>
          </a:prstGeom>
        </p:spPr>
      </p:pic>
      <p:sp>
        <p:nvSpPr>
          <p:cNvPr id="18" name="Title 1">
            <a:extLst>
              <a:ext uri="{FF2B5EF4-FFF2-40B4-BE49-F238E27FC236}">
                <a16:creationId xmlns:a16="http://schemas.microsoft.com/office/drawing/2014/main" id="{787C129C-2BEF-444B-A39D-76EFB99F1742}"/>
              </a:ext>
            </a:extLst>
          </p:cNvPr>
          <p:cNvSpPr txBox="1">
            <a:spLocks/>
          </p:cNvSpPr>
          <p:nvPr/>
        </p:nvSpPr>
        <p:spPr>
          <a:xfrm>
            <a:off x="240822" y="141375"/>
            <a:ext cx="1982720"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Feedback</a:t>
            </a:r>
          </a:p>
        </p:txBody>
      </p:sp>
    </p:spTree>
    <p:extLst>
      <p:ext uri="{BB962C8B-B14F-4D97-AF65-F5344CB8AC3E}">
        <p14:creationId xmlns:p14="http://schemas.microsoft.com/office/powerpoint/2010/main" val="26303980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388</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102 500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30 C</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4" name="Rectangle 3">
            <a:extLst>
              <a:ext uri="{FF2B5EF4-FFF2-40B4-BE49-F238E27FC236}">
                <a16:creationId xmlns:a16="http://schemas.microsoft.com/office/drawing/2014/main" id="{CC4AA182-BE32-4C15-BA99-037779CCE559}"/>
              </a:ext>
            </a:extLst>
          </p:cNvPr>
          <p:cNvSpPr/>
          <p:nvPr/>
        </p:nvSpPr>
        <p:spPr>
          <a:xfrm>
            <a:off x="4228965" y="2831506"/>
            <a:ext cx="923351" cy="3431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5BF25DF2-2C2B-4B86-BFD7-BF6DE72E0361}"/>
              </a:ext>
            </a:extLst>
          </p:cNvPr>
          <p:cNvSpPr txBox="1">
            <a:spLocks/>
          </p:cNvSpPr>
          <p:nvPr/>
        </p:nvSpPr>
        <p:spPr>
          <a:xfrm>
            <a:off x="5002893" y="2819198"/>
            <a:ext cx="508407"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2</a:t>
            </a:r>
          </a:p>
        </p:txBody>
      </p:sp>
      <p:sp>
        <p:nvSpPr>
          <p:cNvPr id="2" name="Rectangle 1">
            <a:extLst>
              <a:ext uri="{FF2B5EF4-FFF2-40B4-BE49-F238E27FC236}">
                <a16:creationId xmlns:a16="http://schemas.microsoft.com/office/drawing/2014/main" id="{71129F55-F792-4FBF-B8B7-D76BDD39FD31}"/>
              </a:ext>
            </a:extLst>
          </p:cNvPr>
          <p:cNvSpPr/>
          <p:nvPr/>
        </p:nvSpPr>
        <p:spPr>
          <a:xfrm>
            <a:off x="1939636" y="2736653"/>
            <a:ext cx="1897300" cy="578937"/>
          </a:xfrm>
          <a:prstGeom prst="rect">
            <a:avLst/>
          </a:prstGeom>
          <a:solidFill>
            <a:srgbClr val="6EE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4</a:t>
            </a:r>
          </a:p>
        </p:txBody>
      </p:sp>
      <p:sp>
        <p:nvSpPr>
          <p:cNvPr id="10" name="Title 1">
            <a:extLst>
              <a:ext uri="{FF2B5EF4-FFF2-40B4-BE49-F238E27FC236}">
                <a16:creationId xmlns:a16="http://schemas.microsoft.com/office/drawing/2014/main" id="{A492C42D-4D2F-4532-A894-B6A64ABB739D}"/>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38" name="Straight Arrow Connector 37">
            <a:extLst>
              <a:ext uri="{FF2B5EF4-FFF2-40B4-BE49-F238E27FC236}">
                <a16:creationId xmlns:a16="http://schemas.microsoft.com/office/drawing/2014/main" id="{A99FC9EB-B1FA-4893-AB67-4596EFF1D6F7}"/>
              </a:ext>
            </a:extLst>
          </p:cNvPr>
          <p:cNvCxnSpPr>
            <a:cxnSpLocks/>
          </p:cNvCxnSpPr>
          <p:nvPr/>
        </p:nvCxnSpPr>
        <p:spPr>
          <a:xfrm flipV="1">
            <a:off x="7213669" y="2177704"/>
            <a:ext cx="389446" cy="42873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97CA3F8A-9DDA-4711-92AD-E6FD5341572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043165" y="2101028"/>
            <a:ext cx="390525" cy="257175"/>
          </a:xfrm>
          <a:prstGeom prst="rect">
            <a:avLst/>
          </a:prstGeom>
        </p:spPr>
      </p:pic>
      <p:pic>
        <p:nvPicPr>
          <p:cNvPr id="16" name="Picture 15">
            <a:extLst>
              <a:ext uri="{FF2B5EF4-FFF2-40B4-BE49-F238E27FC236}">
                <a16:creationId xmlns:a16="http://schemas.microsoft.com/office/drawing/2014/main" id="{D7EF79F0-AFA9-49B7-85F7-12741F4F6D8F}"/>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652640" y="2406744"/>
            <a:ext cx="390525" cy="257175"/>
          </a:xfrm>
          <a:prstGeom prst="rect">
            <a:avLst/>
          </a:prstGeom>
        </p:spPr>
      </p:pic>
      <p:pic>
        <p:nvPicPr>
          <p:cNvPr id="18" name="Picture 17">
            <a:extLst>
              <a:ext uri="{FF2B5EF4-FFF2-40B4-BE49-F238E27FC236}">
                <a16:creationId xmlns:a16="http://schemas.microsoft.com/office/drawing/2014/main" id="{12C4F759-947B-4304-ACFF-ECFCD5BFE5D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99319" y="2473528"/>
            <a:ext cx="342752" cy="225715"/>
          </a:xfrm>
          <a:prstGeom prst="rect">
            <a:avLst/>
          </a:prstGeom>
        </p:spPr>
      </p:pic>
      <p:pic>
        <p:nvPicPr>
          <p:cNvPr id="7" name="Picture 6" descr="A close up of a screen&#10;&#10;Description automatically generated">
            <a:extLst>
              <a:ext uri="{FF2B5EF4-FFF2-40B4-BE49-F238E27FC236}">
                <a16:creationId xmlns:a16="http://schemas.microsoft.com/office/drawing/2014/main" id="{81AAB31E-0C7C-4A3F-839C-369DAB5BF06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12" name="Picture 11" descr="A close up of a screen&#10;&#10;Description automatically generated">
            <a:extLst>
              <a:ext uri="{FF2B5EF4-FFF2-40B4-BE49-F238E27FC236}">
                <a16:creationId xmlns:a16="http://schemas.microsoft.com/office/drawing/2014/main" id="{EB4FB755-686D-49B0-A604-DB23CCF2FC5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17" name="Picture 16" descr="Logo&#10;&#10;Description automatically generated">
            <a:extLst>
              <a:ext uri="{FF2B5EF4-FFF2-40B4-BE49-F238E27FC236}">
                <a16:creationId xmlns:a16="http://schemas.microsoft.com/office/drawing/2014/main" id="{E0E8A689-B0DE-4472-948F-7009D359AA0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120427" y="5021979"/>
            <a:ext cx="482688" cy="384751"/>
          </a:xfrm>
          <a:prstGeom prst="rect">
            <a:avLst/>
          </a:prstGeom>
        </p:spPr>
      </p:pic>
      <p:pic>
        <p:nvPicPr>
          <p:cNvPr id="19" name="Picture 18" descr="Logo&#10;&#10;Description automatically generated">
            <a:extLst>
              <a:ext uri="{FF2B5EF4-FFF2-40B4-BE49-F238E27FC236}">
                <a16:creationId xmlns:a16="http://schemas.microsoft.com/office/drawing/2014/main" id="{28A929CA-E985-4FE5-A533-78067745720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20" name="Picture 19" descr="A close up of a screen&#10;&#10;Description automatically generated">
            <a:extLst>
              <a:ext uri="{FF2B5EF4-FFF2-40B4-BE49-F238E27FC236}">
                <a16:creationId xmlns:a16="http://schemas.microsoft.com/office/drawing/2014/main" id="{5A66D4C5-E2FA-4E92-9EC2-0B6F564BCB3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21" name="Picture 20" descr="A close up of a screen&#10;&#10;Description automatically generated">
            <a:extLst>
              <a:ext uri="{FF2B5EF4-FFF2-40B4-BE49-F238E27FC236}">
                <a16:creationId xmlns:a16="http://schemas.microsoft.com/office/drawing/2014/main" id="{48B61B40-D702-4E4C-8894-EE816020D0E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22" name="Picture 21" descr="A close up of a screen&#10;&#10;Description automatically generated">
            <a:extLst>
              <a:ext uri="{FF2B5EF4-FFF2-40B4-BE49-F238E27FC236}">
                <a16:creationId xmlns:a16="http://schemas.microsoft.com/office/drawing/2014/main" id="{FAE98B8D-CAB9-402A-AB3F-10410306384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86703" y="5350823"/>
            <a:ext cx="166592" cy="142093"/>
          </a:xfrm>
          <a:prstGeom prst="rect">
            <a:avLst/>
          </a:prstGeom>
        </p:spPr>
      </p:pic>
      <p:pic>
        <p:nvPicPr>
          <p:cNvPr id="23" name="Picture 22" descr="A close up of a screen&#10;&#10;Description automatically generated">
            <a:extLst>
              <a:ext uri="{FF2B5EF4-FFF2-40B4-BE49-F238E27FC236}">
                <a16:creationId xmlns:a16="http://schemas.microsoft.com/office/drawing/2014/main" id="{A9642BAF-B1A6-498E-8554-B338592EE5D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998895" y="5568224"/>
            <a:ext cx="166592" cy="142093"/>
          </a:xfrm>
          <a:prstGeom prst="rect">
            <a:avLst/>
          </a:prstGeom>
        </p:spPr>
      </p:pic>
      <p:pic>
        <p:nvPicPr>
          <p:cNvPr id="24" name="Picture 23" descr="A close up of a screen&#10;&#10;Description automatically generated">
            <a:extLst>
              <a:ext uri="{FF2B5EF4-FFF2-40B4-BE49-F238E27FC236}">
                <a16:creationId xmlns:a16="http://schemas.microsoft.com/office/drawing/2014/main" id="{9A25840D-B692-437D-A457-9D80955FDA6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86187" y="5460288"/>
            <a:ext cx="166592" cy="142093"/>
          </a:xfrm>
          <a:prstGeom prst="rect">
            <a:avLst/>
          </a:prstGeom>
        </p:spPr>
      </p:pic>
      <p:pic>
        <p:nvPicPr>
          <p:cNvPr id="26" name="Picture 25" descr="Logo&#10;&#10;Description automatically generated">
            <a:extLst>
              <a:ext uri="{FF2B5EF4-FFF2-40B4-BE49-F238E27FC236}">
                <a16:creationId xmlns:a16="http://schemas.microsoft.com/office/drawing/2014/main" id="{8F7EC331-635E-45E2-AFDB-2687DCF07B2B}"/>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898534" y="5511397"/>
            <a:ext cx="305080" cy="397840"/>
          </a:xfrm>
          <a:prstGeom prst="rect">
            <a:avLst/>
          </a:prstGeom>
        </p:spPr>
      </p:pic>
      <p:pic>
        <p:nvPicPr>
          <p:cNvPr id="27" name="Picture 26" descr="Logo&#10;&#10;Description automatically generated">
            <a:extLst>
              <a:ext uri="{FF2B5EF4-FFF2-40B4-BE49-F238E27FC236}">
                <a16:creationId xmlns:a16="http://schemas.microsoft.com/office/drawing/2014/main" id="{BC87982F-4AB6-4932-AE3F-546641EB7EC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758326" y="5087132"/>
            <a:ext cx="482688" cy="384751"/>
          </a:xfrm>
          <a:prstGeom prst="rect">
            <a:avLst/>
          </a:prstGeom>
        </p:spPr>
      </p:pic>
      <p:pic>
        <p:nvPicPr>
          <p:cNvPr id="74" name="Picture 73" descr="A picture containing airplane&#10;&#10;Description automatically generated">
            <a:hlinkClick r:id="rId14"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45" name="Picture 44" descr="A picture containing treemap chart&#10;&#10;Description automatically generated">
            <a:extLst>
              <a:ext uri="{FF2B5EF4-FFF2-40B4-BE49-F238E27FC236}">
                <a16:creationId xmlns:a16="http://schemas.microsoft.com/office/drawing/2014/main" id="{B8F647A0-8240-4F1C-995E-6DBB7B0CF18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47" name="Rectangle 46">
            <a:extLst>
              <a:ext uri="{FF2B5EF4-FFF2-40B4-BE49-F238E27FC236}">
                <a16:creationId xmlns:a16="http://schemas.microsoft.com/office/drawing/2014/main" id="{8A03E0F9-B37B-44F4-A3CC-CD3E668C04FA}"/>
              </a:ext>
            </a:extLst>
          </p:cNvPr>
          <p:cNvSpPr/>
          <p:nvPr/>
        </p:nvSpPr>
        <p:spPr>
          <a:xfrm>
            <a:off x="4183028" y="1825686"/>
            <a:ext cx="1354451"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itle 1">
            <a:extLst>
              <a:ext uri="{FF2B5EF4-FFF2-40B4-BE49-F238E27FC236}">
                <a16:creationId xmlns:a16="http://schemas.microsoft.com/office/drawing/2014/main" id="{FFFD0F48-5F31-4891-9D08-5FB157BA9C4D}"/>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660mm</a:t>
            </a:r>
          </a:p>
        </p:txBody>
      </p:sp>
    </p:spTree>
    <p:extLst>
      <p:ext uri="{BB962C8B-B14F-4D97-AF65-F5344CB8AC3E}">
        <p14:creationId xmlns:p14="http://schemas.microsoft.com/office/powerpoint/2010/main" val="631011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6A970080-47F5-4507-B873-3C716F130BD6}"/>
              </a:ext>
            </a:extLst>
          </p:cNvPr>
          <p:cNvSpPr/>
          <p:nvPr/>
        </p:nvSpPr>
        <p:spPr>
          <a:xfrm>
            <a:off x="1836535" y="1541965"/>
            <a:ext cx="4874420" cy="2394148"/>
          </a:xfrm>
          <a:prstGeom prst="roundRect">
            <a:avLst>
              <a:gd name="adj" fmla="val 5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39FFDDC5-874C-4DB2-824D-E8F433ECDE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435656">
            <a:off x="8150242" y="4274221"/>
            <a:ext cx="2509537" cy="1663991"/>
          </a:xfrm>
          <a:prstGeom prst="rect">
            <a:avLst/>
          </a:prstGeom>
          <a:ln w="76200">
            <a:solidFill>
              <a:schemeClr val="bg1"/>
            </a:solidFill>
          </a:ln>
          <a:effectLst>
            <a:outerShdw blurRad="63500" sx="102000" sy="102000" algn="ctr" rotWithShape="0">
              <a:prstClr val="black">
                <a:alpha val="40000"/>
              </a:prstClr>
            </a:outerShdw>
          </a:effectLst>
        </p:spPr>
      </p:pic>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2908635" y="4383666"/>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975586" y="1697462"/>
            <a:ext cx="4722623" cy="3252292"/>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bg1"/>
                </a:solidFill>
                <a:effectLst/>
                <a:uLnTx/>
                <a:uFillTx/>
                <a:latin typeface="Arial "/>
                <a:ea typeface="+mn-ea"/>
                <a:cs typeface="+mn-cs"/>
              </a:rPr>
              <a:t>The environmental situation may have stabilised for the moment but it is going to take a massive effort to turn things around completely.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solidFill>
                  <a:schemeClr val="bg1"/>
                </a:solidFill>
                <a:latin typeface="Arial "/>
              </a:rPr>
              <a:t>Businesses are unable to find enough skilled labour as there is not enough housing on Carbonia to accommodate them. That means they can’t meet demand from their customers and they end up losing contracts. We need to be prepared for a bit of a downturn in the economy.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00" b="0" i="0" u="none" strike="noStrike" kern="1200" cap="none" spc="0" normalizeH="0" baseline="0" noProof="0" dirty="0">
              <a:ln>
                <a:noFill/>
              </a:ln>
              <a:solidFill>
                <a:schemeClr val="bg1"/>
              </a:solidFill>
              <a:effectLst/>
              <a:uLnTx/>
              <a:uFillTx/>
              <a:latin typeface="Arial "/>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00" b="0" i="0" u="none" strike="noStrike" kern="1200" cap="none" spc="0" normalizeH="0" baseline="0" noProof="0" dirty="0">
              <a:ln>
                <a:noFill/>
              </a:ln>
              <a:solidFill>
                <a:schemeClr val="bg1"/>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u="none" strike="noStrike" kern="1200" cap="none" spc="0" normalizeH="0" baseline="0" noProof="0" dirty="0">
                <a:ln>
                  <a:noFill/>
                </a:ln>
                <a:solidFill>
                  <a:prstClr val="black"/>
                </a:solidFill>
                <a:effectLst/>
                <a:uLnTx/>
                <a:uFillTx/>
                <a:latin typeface="Arial "/>
                <a:ea typeface="+mn-ea"/>
                <a:cs typeface="+mn-cs"/>
              </a:rPr>
              <a:t>Would you like to try again?</a:t>
            </a:r>
          </a:p>
        </p:txBody>
      </p:sp>
      <p:pic>
        <p:nvPicPr>
          <p:cNvPr id="11" name="Picture 10">
            <a:extLst>
              <a:ext uri="{FF2B5EF4-FFF2-40B4-BE49-F238E27FC236}">
                <a16:creationId xmlns:a16="http://schemas.microsoft.com/office/drawing/2014/main" id="{3826513E-11DF-422C-A2A2-C801FE0949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30636">
            <a:off x="7710175" y="2219707"/>
            <a:ext cx="2897744" cy="1867309"/>
          </a:xfrm>
          <a:prstGeom prst="rect">
            <a:avLst/>
          </a:prstGeom>
          <a:ln w="76200">
            <a:solidFill>
              <a:schemeClr val="bg1"/>
            </a:solidFill>
          </a:ln>
          <a:effectLst>
            <a:outerShdw blurRad="63500" sx="102000" sy="102000" algn="ctr" rotWithShape="0">
              <a:prstClr val="black">
                <a:alpha val="40000"/>
              </a:prstClr>
            </a:outerShdw>
          </a:effectLst>
        </p:spPr>
      </p:pic>
      <p:pic>
        <p:nvPicPr>
          <p:cNvPr id="13" name="Picture 12" descr="A picture containing shape&#10;&#10;Description automatically generated">
            <a:hlinkClick r:id="rId4" action="ppaction://hlinksldjump"/>
            <a:extLst>
              <a:ext uri="{FF2B5EF4-FFF2-40B4-BE49-F238E27FC236}">
                <a16:creationId xmlns:a16="http://schemas.microsoft.com/office/drawing/2014/main" id="{3CE15125-05E6-4E27-B6DE-51B23A24A08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6199" y="4998050"/>
            <a:ext cx="2801789" cy="926524"/>
          </a:xfrm>
          <a:prstGeom prst="rect">
            <a:avLst/>
          </a:prstGeom>
        </p:spPr>
      </p:pic>
      <p:pic>
        <p:nvPicPr>
          <p:cNvPr id="14" name="Picture 13" descr="A picture containing icon&#10;&#10;Description automatically generated">
            <a:hlinkClick r:id="rId6" action="ppaction://hlinksldjump"/>
            <a:extLst>
              <a:ext uri="{FF2B5EF4-FFF2-40B4-BE49-F238E27FC236}">
                <a16:creationId xmlns:a16="http://schemas.microsoft.com/office/drawing/2014/main" id="{B70EF62D-577B-4C65-AA73-65112BDAA51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96514" y="4998050"/>
            <a:ext cx="1531463" cy="926525"/>
          </a:xfrm>
          <a:prstGeom prst="rect">
            <a:avLst/>
          </a:prstGeom>
        </p:spPr>
      </p:pic>
      <p:pic>
        <p:nvPicPr>
          <p:cNvPr id="16" name="Picture 15" descr="A picture containing light, drawing, shirt&#10;&#10;Description automatically generated">
            <a:extLst>
              <a:ext uri="{FF2B5EF4-FFF2-40B4-BE49-F238E27FC236}">
                <a16:creationId xmlns:a16="http://schemas.microsoft.com/office/drawing/2014/main" id="{A4633AB2-FED1-453B-83E4-868FC73E4FF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623317">
            <a:off x="10860788" y="1010413"/>
            <a:ext cx="1492048" cy="1702131"/>
          </a:xfrm>
          <a:prstGeom prst="rect">
            <a:avLst/>
          </a:prstGeom>
        </p:spPr>
      </p:pic>
      <p:pic>
        <p:nvPicPr>
          <p:cNvPr id="21" name="Picture 20" descr="A picture containing object, clock&#10;&#10;Description automatically generated">
            <a:extLst>
              <a:ext uri="{FF2B5EF4-FFF2-40B4-BE49-F238E27FC236}">
                <a16:creationId xmlns:a16="http://schemas.microsoft.com/office/drawing/2014/main" id="{479438B2-7930-4D82-83CC-3C0D04ED37D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14425">
            <a:off x="-79937" y="4722252"/>
            <a:ext cx="1467988" cy="2275382"/>
          </a:xfrm>
          <a:prstGeom prst="rect">
            <a:avLst/>
          </a:prstGeom>
        </p:spPr>
      </p:pic>
      <p:sp>
        <p:nvSpPr>
          <p:cNvPr id="23" name="Title 1">
            <a:extLst>
              <a:ext uri="{FF2B5EF4-FFF2-40B4-BE49-F238E27FC236}">
                <a16:creationId xmlns:a16="http://schemas.microsoft.com/office/drawing/2014/main" id="{5E1FB7AB-05B8-452F-A912-C4E9CCC8E0E7}"/>
              </a:ext>
            </a:extLst>
          </p:cNvPr>
          <p:cNvSpPr txBox="1">
            <a:spLocks/>
          </p:cNvSpPr>
          <p:nvPr/>
        </p:nvSpPr>
        <p:spPr>
          <a:xfrm>
            <a:off x="240822" y="141375"/>
            <a:ext cx="1982720"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Feedback</a:t>
            </a:r>
          </a:p>
        </p:txBody>
      </p:sp>
    </p:spTree>
    <p:extLst>
      <p:ext uri="{BB962C8B-B14F-4D97-AF65-F5344CB8AC3E}">
        <p14:creationId xmlns:p14="http://schemas.microsoft.com/office/powerpoint/2010/main" val="20420615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381</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101 500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27 C</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4" name="Rectangle 3">
            <a:extLst>
              <a:ext uri="{FF2B5EF4-FFF2-40B4-BE49-F238E27FC236}">
                <a16:creationId xmlns:a16="http://schemas.microsoft.com/office/drawing/2014/main" id="{CC4AA182-BE32-4C15-BA99-037779CCE559}"/>
              </a:ext>
            </a:extLst>
          </p:cNvPr>
          <p:cNvSpPr/>
          <p:nvPr/>
        </p:nvSpPr>
        <p:spPr>
          <a:xfrm>
            <a:off x="4228965" y="2822657"/>
            <a:ext cx="190635" cy="36081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5BF25DF2-2C2B-4B86-BFD7-BF6DE72E0361}"/>
              </a:ext>
            </a:extLst>
          </p:cNvPr>
          <p:cNvSpPr txBox="1">
            <a:spLocks/>
          </p:cNvSpPr>
          <p:nvPr/>
        </p:nvSpPr>
        <p:spPr>
          <a:xfrm>
            <a:off x="4351525" y="2805772"/>
            <a:ext cx="74829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0.3</a:t>
            </a:r>
          </a:p>
        </p:txBody>
      </p:sp>
      <p:sp>
        <p:nvSpPr>
          <p:cNvPr id="2" name="Rectangle 1">
            <a:extLst>
              <a:ext uri="{FF2B5EF4-FFF2-40B4-BE49-F238E27FC236}">
                <a16:creationId xmlns:a16="http://schemas.microsoft.com/office/drawing/2014/main" id="{20BAB2D2-7E0F-40E0-AE9C-A846289DB204}"/>
              </a:ext>
            </a:extLst>
          </p:cNvPr>
          <p:cNvSpPr/>
          <p:nvPr/>
        </p:nvSpPr>
        <p:spPr>
          <a:xfrm>
            <a:off x="1939636" y="2736653"/>
            <a:ext cx="1897300" cy="578937"/>
          </a:xfrm>
          <a:prstGeom prst="rect">
            <a:avLst/>
          </a:prstGeom>
          <a:solidFill>
            <a:srgbClr val="6EE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1</a:t>
            </a:r>
          </a:p>
        </p:txBody>
      </p:sp>
      <p:sp>
        <p:nvSpPr>
          <p:cNvPr id="10" name="Title 1">
            <a:extLst>
              <a:ext uri="{FF2B5EF4-FFF2-40B4-BE49-F238E27FC236}">
                <a16:creationId xmlns:a16="http://schemas.microsoft.com/office/drawing/2014/main" id="{D0FF0263-EA1F-499C-B658-329707333768}"/>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38" name="Straight Arrow Connector 37">
            <a:extLst>
              <a:ext uri="{FF2B5EF4-FFF2-40B4-BE49-F238E27FC236}">
                <a16:creationId xmlns:a16="http://schemas.microsoft.com/office/drawing/2014/main" id="{09A6A792-230E-459D-97D9-2D21312231B0}"/>
              </a:ext>
            </a:extLst>
          </p:cNvPr>
          <p:cNvCxnSpPr>
            <a:cxnSpLocks/>
          </p:cNvCxnSpPr>
          <p:nvPr/>
        </p:nvCxnSpPr>
        <p:spPr>
          <a:xfrm flipH="1" flipV="1">
            <a:off x="7100047" y="2042334"/>
            <a:ext cx="113622" cy="5641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4" name="Picture 73" descr="A picture containing airplane&#10;&#10;Description automatically generated">
            <a:hlinkClick r:id="rId9"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11" name="Picture 10" descr="A close up of a screen&#10;&#10;Description automatically generated">
            <a:extLst>
              <a:ext uri="{FF2B5EF4-FFF2-40B4-BE49-F238E27FC236}">
                <a16:creationId xmlns:a16="http://schemas.microsoft.com/office/drawing/2014/main" id="{28A43534-110C-45A0-9875-8C41C622AA9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FF5DD006-7ACA-42AE-A0B5-A47E1A867B1A}"/>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15" name="Picture 14" descr="Logo&#10;&#10;Description automatically generated">
            <a:extLst>
              <a:ext uri="{FF2B5EF4-FFF2-40B4-BE49-F238E27FC236}">
                <a16:creationId xmlns:a16="http://schemas.microsoft.com/office/drawing/2014/main" id="{8BB53497-2EA2-4DFE-B2A2-B447DDF4CA3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20427" y="5021979"/>
            <a:ext cx="482688" cy="384751"/>
          </a:xfrm>
          <a:prstGeom prst="rect">
            <a:avLst/>
          </a:prstGeom>
        </p:spPr>
      </p:pic>
      <p:pic>
        <p:nvPicPr>
          <p:cNvPr id="16" name="Picture 15" descr="Logo&#10;&#10;Description automatically generated">
            <a:extLst>
              <a:ext uri="{FF2B5EF4-FFF2-40B4-BE49-F238E27FC236}">
                <a16:creationId xmlns:a16="http://schemas.microsoft.com/office/drawing/2014/main" id="{42E15BCB-E300-403C-B365-235600444C8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7" name="Picture 16" descr="A close up of a screen&#10;&#10;Description automatically generated">
            <a:extLst>
              <a:ext uri="{FF2B5EF4-FFF2-40B4-BE49-F238E27FC236}">
                <a16:creationId xmlns:a16="http://schemas.microsoft.com/office/drawing/2014/main" id="{61C94CCD-8A7D-4F7D-8D81-56EEFADA593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18" name="Picture 17" descr="A close up of a screen&#10;&#10;Description automatically generated">
            <a:extLst>
              <a:ext uri="{FF2B5EF4-FFF2-40B4-BE49-F238E27FC236}">
                <a16:creationId xmlns:a16="http://schemas.microsoft.com/office/drawing/2014/main" id="{A3301AD3-CD4D-40E6-B0B1-20DDFC149E6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21" name="Picture 20" descr="A close up of a screen&#10;&#10;Description automatically generated">
            <a:extLst>
              <a:ext uri="{FF2B5EF4-FFF2-40B4-BE49-F238E27FC236}">
                <a16:creationId xmlns:a16="http://schemas.microsoft.com/office/drawing/2014/main" id="{C7A1F4B2-3E06-475D-9CB2-75097EBE24C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86187" y="5460288"/>
            <a:ext cx="166592" cy="142093"/>
          </a:xfrm>
          <a:prstGeom prst="rect">
            <a:avLst/>
          </a:prstGeom>
        </p:spPr>
      </p:pic>
      <p:pic>
        <p:nvPicPr>
          <p:cNvPr id="36" name="Picture 35" descr="A picture containing treemap chart&#10;&#10;Description automatically generated">
            <a:extLst>
              <a:ext uri="{FF2B5EF4-FFF2-40B4-BE49-F238E27FC236}">
                <a16:creationId xmlns:a16="http://schemas.microsoft.com/office/drawing/2014/main" id="{127B53AF-5C6F-42BD-B303-1B609205B18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37" name="Rectangle 36">
            <a:extLst>
              <a:ext uri="{FF2B5EF4-FFF2-40B4-BE49-F238E27FC236}">
                <a16:creationId xmlns:a16="http://schemas.microsoft.com/office/drawing/2014/main" id="{A8DD22BD-3801-4F6F-8FF6-3DAD999E293B}"/>
              </a:ext>
            </a:extLst>
          </p:cNvPr>
          <p:cNvSpPr/>
          <p:nvPr/>
        </p:nvSpPr>
        <p:spPr>
          <a:xfrm>
            <a:off x="4183028" y="1825686"/>
            <a:ext cx="1532855"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itle 1">
            <a:extLst>
              <a:ext uri="{FF2B5EF4-FFF2-40B4-BE49-F238E27FC236}">
                <a16:creationId xmlns:a16="http://schemas.microsoft.com/office/drawing/2014/main" id="{A43F6AB2-9077-4ECE-95C5-7DAA5B32E703}"/>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750mm</a:t>
            </a:r>
          </a:p>
        </p:txBody>
      </p:sp>
    </p:spTree>
    <p:extLst>
      <p:ext uri="{BB962C8B-B14F-4D97-AF65-F5344CB8AC3E}">
        <p14:creationId xmlns:p14="http://schemas.microsoft.com/office/powerpoint/2010/main" val="4068233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Logo&#10;&#10;Description automatically generated">
            <a:extLst>
              <a:ext uri="{FF2B5EF4-FFF2-40B4-BE49-F238E27FC236}">
                <a16:creationId xmlns:a16="http://schemas.microsoft.com/office/drawing/2014/main" id="{32B84CDD-5BAC-488D-A5C4-9D6B44F774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6132" y="935627"/>
            <a:ext cx="1631140" cy="1860807"/>
          </a:xfrm>
          <a:prstGeom prst="rect">
            <a:avLst/>
          </a:prstGeom>
        </p:spPr>
      </p:pic>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1736065" y="4671955"/>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668495" y="1617785"/>
            <a:ext cx="3203096" cy="3466126"/>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1" i="0" u="none" strike="noStrike" kern="1200" cap="none" spc="0" normalizeH="0" baseline="0" noProof="0" dirty="0">
                <a:ln>
                  <a:noFill/>
                </a:ln>
                <a:solidFill>
                  <a:prstClr val="black"/>
                </a:solidFill>
                <a:effectLst/>
                <a:uLnTx/>
                <a:uFillTx/>
                <a:latin typeface="Arial "/>
                <a:ea typeface="+mn-ea"/>
                <a:cs typeface="+mn-cs"/>
              </a:rPr>
              <a:t>Excellent news! </a:t>
            </a:r>
            <a:br>
              <a:rPr kumimoji="0" lang="en-GB" sz="1400" b="1" i="0" u="none" strike="noStrike" kern="1200" cap="none" spc="0" normalizeH="0" baseline="0" noProof="0" dirty="0">
                <a:ln>
                  <a:noFill/>
                </a:ln>
                <a:solidFill>
                  <a:prstClr val="black"/>
                </a:solidFill>
                <a:effectLst/>
                <a:uLnTx/>
                <a:uFillTx/>
                <a:latin typeface="Arial "/>
                <a:ea typeface="+mn-ea"/>
                <a:cs typeface="+mn-cs"/>
              </a:rPr>
            </a:br>
            <a:r>
              <a:rPr lang="en-GB" sz="1400" b="0" dirty="0">
                <a:solidFill>
                  <a:prstClr val="black"/>
                </a:solidFill>
                <a:latin typeface="Arial "/>
              </a:rPr>
              <a:t>The new homes have all been filled and the companies are happy with the level of skilled workers available.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b="0" dirty="0">
                <a:solidFill>
                  <a:prstClr val="black"/>
                </a:solidFill>
                <a:latin typeface="Arial "/>
              </a:rPr>
              <a:t>In fact, they are so happy they are looking for permission to build more factories.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u="none" strike="noStrike" kern="1200" cap="none" spc="0" normalizeH="0" baseline="0" noProof="0" dirty="0">
                <a:ln>
                  <a:noFill/>
                </a:ln>
                <a:solidFill>
                  <a:prstClr val="black"/>
                </a:solidFill>
                <a:effectLst/>
                <a:uLnTx/>
                <a:uFillTx/>
                <a:latin typeface="Arial "/>
                <a:ea typeface="+mn-ea"/>
                <a:cs typeface="+mn-cs"/>
              </a:rPr>
              <a:t>Should we expand the industrial zone around Ocean City by 10%?</a:t>
            </a:r>
          </a:p>
        </p:txBody>
      </p:sp>
      <p:pic>
        <p:nvPicPr>
          <p:cNvPr id="25" name="Picture 24" descr="A picture containing icon&#10;&#10;Description automatically generated">
            <a:hlinkClick r:id="rId3" action="ppaction://hlinksldjump"/>
            <a:extLst>
              <a:ext uri="{FF2B5EF4-FFF2-40B4-BE49-F238E27FC236}">
                <a16:creationId xmlns:a16="http://schemas.microsoft.com/office/drawing/2014/main" id="{F7AFCE92-019A-46A7-B09C-987A18825C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274" y="5179021"/>
            <a:ext cx="1531463" cy="926525"/>
          </a:xfrm>
          <a:prstGeom prst="rect">
            <a:avLst/>
          </a:prstGeom>
        </p:spPr>
      </p:pic>
      <p:pic>
        <p:nvPicPr>
          <p:cNvPr id="27" name="Picture 26" descr="A picture containing drawing&#10;&#10;Description automatically generated">
            <a:hlinkClick r:id="rId5" action="ppaction://hlinksldjump"/>
            <a:extLst>
              <a:ext uri="{FF2B5EF4-FFF2-40B4-BE49-F238E27FC236}">
                <a16:creationId xmlns:a16="http://schemas.microsoft.com/office/drawing/2014/main" id="{4F6806CD-F924-4F5F-9E49-6134854F34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91753" y="5179021"/>
            <a:ext cx="1529214" cy="926525"/>
          </a:xfrm>
          <a:prstGeom prst="rect">
            <a:avLst/>
          </a:prstGeom>
        </p:spPr>
      </p:pic>
      <p:pic>
        <p:nvPicPr>
          <p:cNvPr id="6" name="Picture 5" descr="A picture containing sitting, grass, green, bird&#10;&#10;Description automatically generated">
            <a:extLst>
              <a:ext uri="{FF2B5EF4-FFF2-40B4-BE49-F238E27FC236}">
                <a16:creationId xmlns:a16="http://schemas.microsoft.com/office/drawing/2014/main" id="{A00F30C0-E410-4E69-BFDE-849F6C2B92F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469184">
            <a:off x="6626835" y="4007143"/>
            <a:ext cx="2957101" cy="1906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B867B39C-1EF1-45A7-886D-A501C0D74C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451404">
            <a:off x="6660416" y="4031838"/>
            <a:ext cx="2891088" cy="1867309"/>
          </a:xfrm>
          <a:prstGeom prst="rect">
            <a:avLst/>
          </a:prstGeom>
        </p:spPr>
      </p:pic>
      <p:pic>
        <p:nvPicPr>
          <p:cNvPr id="8" name="Picture 7" descr="A picture containing sitting, grass, green, bird&#10;&#10;Description automatically generated">
            <a:extLst>
              <a:ext uri="{FF2B5EF4-FFF2-40B4-BE49-F238E27FC236}">
                <a16:creationId xmlns:a16="http://schemas.microsoft.com/office/drawing/2014/main" id="{0CF667D1-2DCF-4F46-9D12-378D4D8B0BD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21448416">
            <a:off x="6287497" y="1548816"/>
            <a:ext cx="3847012" cy="2598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489C28E3-F186-461D-AC39-6CC9A15180F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21446603">
            <a:off x="6324752" y="1579313"/>
            <a:ext cx="3755652" cy="2527600"/>
          </a:xfrm>
          <a:prstGeom prst="rect">
            <a:avLst/>
          </a:prstGeom>
        </p:spPr>
      </p:pic>
      <p:sp>
        <p:nvSpPr>
          <p:cNvPr id="29" name="Title 1">
            <a:extLst>
              <a:ext uri="{FF2B5EF4-FFF2-40B4-BE49-F238E27FC236}">
                <a16:creationId xmlns:a16="http://schemas.microsoft.com/office/drawing/2014/main" id="{FD70EDCA-D0A6-48DD-AB25-9E6D9301F291}"/>
              </a:ext>
            </a:extLst>
          </p:cNvPr>
          <p:cNvSpPr txBox="1">
            <a:spLocks/>
          </p:cNvSpPr>
          <p:nvPr/>
        </p:nvSpPr>
        <p:spPr>
          <a:xfrm>
            <a:off x="240822" y="141375"/>
            <a:ext cx="1855692"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Question</a:t>
            </a:r>
          </a:p>
        </p:txBody>
      </p:sp>
      <p:pic>
        <p:nvPicPr>
          <p:cNvPr id="18" name="Picture 17" descr="A picture containing object, clock&#10;&#10;Description automatically generated">
            <a:extLst>
              <a:ext uri="{FF2B5EF4-FFF2-40B4-BE49-F238E27FC236}">
                <a16:creationId xmlns:a16="http://schemas.microsoft.com/office/drawing/2014/main" id="{C9F0C222-9FB7-49F0-9696-53D5E6FD71C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314425">
            <a:off x="-79937" y="4722252"/>
            <a:ext cx="1467988" cy="2275382"/>
          </a:xfrm>
          <a:prstGeom prst="rect">
            <a:avLst/>
          </a:prstGeom>
        </p:spPr>
      </p:pic>
      <p:pic>
        <p:nvPicPr>
          <p:cNvPr id="20" name="Picture 19" descr="A close up of a logo&#10;&#10;Description automatically generated">
            <a:extLst>
              <a:ext uri="{FF2B5EF4-FFF2-40B4-BE49-F238E27FC236}">
                <a16:creationId xmlns:a16="http://schemas.microsoft.com/office/drawing/2014/main" id="{741771B9-5501-463E-8B6B-40D8F71CE9E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310912" y="4454085"/>
            <a:ext cx="2298869" cy="2622554"/>
          </a:xfrm>
          <a:prstGeom prst="rect">
            <a:avLst/>
          </a:prstGeom>
        </p:spPr>
      </p:pic>
    </p:spTree>
    <p:extLst>
      <p:ext uri="{BB962C8B-B14F-4D97-AF65-F5344CB8AC3E}">
        <p14:creationId xmlns:p14="http://schemas.microsoft.com/office/powerpoint/2010/main" val="22963606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385</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102 500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28 C</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4" name="Rectangle 3">
            <a:extLst>
              <a:ext uri="{FF2B5EF4-FFF2-40B4-BE49-F238E27FC236}">
                <a16:creationId xmlns:a16="http://schemas.microsoft.com/office/drawing/2014/main" id="{94042F57-32DF-4784-8A15-A330AF666164}"/>
              </a:ext>
            </a:extLst>
          </p:cNvPr>
          <p:cNvSpPr/>
          <p:nvPr/>
        </p:nvSpPr>
        <p:spPr>
          <a:xfrm>
            <a:off x="4217578" y="2827495"/>
            <a:ext cx="466982" cy="3533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9521B7D4-0EB2-455B-B095-039E3C1A126D}"/>
              </a:ext>
            </a:extLst>
          </p:cNvPr>
          <p:cNvSpPr txBox="1">
            <a:spLocks/>
          </p:cNvSpPr>
          <p:nvPr/>
        </p:nvSpPr>
        <p:spPr>
          <a:xfrm>
            <a:off x="4541339" y="2820104"/>
            <a:ext cx="6873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1</a:t>
            </a:r>
          </a:p>
        </p:txBody>
      </p:sp>
      <p:sp>
        <p:nvSpPr>
          <p:cNvPr id="2" name="Rectangle 1">
            <a:extLst>
              <a:ext uri="{FF2B5EF4-FFF2-40B4-BE49-F238E27FC236}">
                <a16:creationId xmlns:a16="http://schemas.microsoft.com/office/drawing/2014/main" id="{7D66ABC5-5B40-4829-97D6-E8F762D2D7F8}"/>
              </a:ext>
            </a:extLst>
          </p:cNvPr>
          <p:cNvSpPr/>
          <p:nvPr/>
        </p:nvSpPr>
        <p:spPr>
          <a:xfrm>
            <a:off x="1939636" y="2736653"/>
            <a:ext cx="1897300" cy="578937"/>
          </a:xfrm>
          <a:prstGeom prst="rect">
            <a:avLst/>
          </a:prstGeom>
          <a:solidFill>
            <a:srgbClr val="6EE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4</a:t>
            </a:r>
          </a:p>
        </p:txBody>
      </p:sp>
      <p:sp>
        <p:nvSpPr>
          <p:cNvPr id="10" name="Title 1">
            <a:extLst>
              <a:ext uri="{FF2B5EF4-FFF2-40B4-BE49-F238E27FC236}">
                <a16:creationId xmlns:a16="http://schemas.microsoft.com/office/drawing/2014/main" id="{CAB92293-229D-46AB-83CC-6D9AF49B74AB}"/>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38" name="Straight Arrow Connector 37">
            <a:extLst>
              <a:ext uri="{FF2B5EF4-FFF2-40B4-BE49-F238E27FC236}">
                <a16:creationId xmlns:a16="http://schemas.microsoft.com/office/drawing/2014/main" id="{D6992864-823D-42D3-93C9-4A62652EE9C3}"/>
              </a:ext>
            </a:extLst>
          </p:cNvPr>
          <p:cNvCxnSpPr>
            <a:cxnSpLocks/>
          </p:cNvCxnSpPr>
          <p:nvPr/>
        </p:nvCxnSpPr>
        <p:spPr>
          <a:xfrm flipV="1">
            <a:off x="7213669" y="2060745"/>
            <a:ext cx="0" cy="54569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2E3709A2-B18F-47EC-9D75-3A5D2D14147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043165" y="2101028"/>
            <a:ext cx="390525" cy="257175"/>
          </a:xfrm>
          <a:prstGeom prst="rect">
            <a:avLst/>
          </a:prstGeom>
        </p:spPr>
      </p:pic>
      <p:pic>
        <p:nvPicPr>
          <p:cNvPr id="16" name="Picture 15">
            <a:extLst>
              <a:ext uri="{FF2B5EF4-FFF2-40B4-BE49-F238E27FC236}">
                <a16:creationId xmlns:a16="http://schemas.microsoft.com/office/drawing/2014/main" id="{1B943061-9C65-4AC5-9448-61BF280C261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6264" y="2456688"/>
            <a:ext cx="342752" cy="225715"/>
          </a:xfrm>
          <a:prstGeom prst="rect">
            <a:avLst/>
          </a:prstGeom>
        </p:spPr>
      </p:pic>
      <p:pic>
        <p:nvPicPr>
          <p:cNvPr id="74" name="Picture 73" descr="A picture containing airplane&#10;&#10;Description automatically generated">
            <a:hlinkClick r:id="rId10"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7" name="Picture 6" descr="A close up of a screen&#10;&#10;Description automatically generated">
            <a:extLst>
              <a:ext uri="{FF2B5EF4-FFF2-40B4-BE49-F238E27FC236}">
                <a16:creationId xmlns:a16="http://schemas.microsoft.com/office/drawing/2014/main" id="{F367532A-A6DD-4CEC-A5A2-B15BDC26EA9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12" name="Picture 11" descr="A close up of a screen&#10;&#10;Description automatically generated">
            <a:extLst>
              <a:ext uri="{FF2B5EF4-FFF2-40B4-BE49-F238E27FC236}">
                <a16:creationId xmlns:a16="http://schemas.microsoft.com/office/drawing/2014/main" id="{C44B2D7F-33B9-4BA5-BA4C-BEA2AB19F3C0}"/>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17" name="Picture 16" descr="Logo&#10;&#10;Description automatically generated">
            <a:extLst>
              <a:ext uri="{FF2B5EF4-FFF2-40B4-BE49-F238E27FC236}">
                <a16:creationId xmlns:a16="http://schemas.microsoft.com/office/drawing/2014/main" id="{A6DCC63F-7284-4F65-84B8-AFF36984CF8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20427" y="5021979"/>
            <a:ext cx="482688" cy="384751"/>
          </a:xfrm>
          <a:prstGeom prst="rect">
            <a:avLst/>
          </a:prstGeom>
        </p:spPr>
      </p:pic>
      <p:pic>
        <p:nvPicPr>
          <p:cNvPr id="18" name="Picture 17" descr="Logo&#10;&#10;Description automatically generated">
            <a:extLst>
              <a:ext uri="{FF2B5EF4-FFF2-40B4-BE49-F238E27FC236}">
                <a16:creationId xmlns:a16="http://schemas.microsoft.com/office/drawing/2014/main" id="{EE13AA3E-0253-41C8-8E58-6BBEB6268BB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9" name="Picture 18" descr="A close up of a screen&#10;&#10;Description automatically generated">
            <a:extLst>
              <a:ext uri="{FF2B5EF4-FFF2-40B4-BE49-F238E27FC236}">
                <a16:creationId xmlns:a16="http://schemas.microsoft.com/office/drawing/2014/main" id="{A1D29D94-9B8E-4E91-AA1F-10CB75B46DB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20" name="Picture 19" descr="A close up of a screen&#10;&#10;Description automatically generated">
            <a:extLst>
              <a:ext uri="{FF2B5EF4-FFF2-40B4-BE49-F238E27FC236}">
                <a16:creationId xmlns:a16="http://schemas.microsoft.com/office/drawing/2014/main" id="{0F34DAF4-7FBE-4BA7-AFF3-9A4990F3F2C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21" name="Picture 20" descr="A close up of a screen&#10;&#10;Description automatically generated">
            <a:extLst>
              <a:ext uri="{FF2B5EF4-FFF2-40B4-BE49-F238E27FC236}">
                <a16:creationId xmlns:a16="http://schemas.microsoft.com/office/drawing/2014/main" id="{C983E84E-1752-4325-BE92-04A4DB0AC2D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86703" y="5350823"/>
            <a:ext cx="166592" cy="142093"/>
          </a:xfrm>
          <a:prstGeom prst="rect">
            <a:avLst/>
          </a:prstGeom>
        </p:spPr>
      </p:pic>
      <p:pic>
        <p:nvPicPr>
          <p:cNvPr id="22" name="Picture 21" descr="A close up of a screen&#10;&#10;Description automatically generated">
            <a:extLst>
              <a:ext uri="{FF2B5EF4-FFF2-40B4-BE49-F238E27FC236}">
                <a16:creationId xmlns:a16="http://schemas.microsoft.com/office/drawing/2014/main" id="{602CF0C5-F44D-4727-91D2-15CB30C27D7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98895" y="5568224"/>
            <a:ext cx="166592" cy="142093"/>
          </a:xfrm>
          <a:prstGeom prst="rect">
            <a:avLst/>
          </a:prstGeom>
        </p:spPr>
      </p:pic>
      <p:pic>
        <p:nvPicPr>
          <p:cNvPr id="23" name="Picture 22" descr="A close up of a screen&#10;&#10;Description automatically generated">
            <a:extLst>
              <a:ext uri="{FF2B5EF4-FFF2-40B4-BE49-F238E27FC236}">
                <a16:creationId xmlns:a16="http://schemas.microsoft.com/office/drawing/2014/main" id="{7EEAFC41-BC3F-4E68-83F1-A1A9DE235EC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86187" y="5460288"/>
            <a:ext cx="166592" cy="142093"/>
          </a:xfrm>
          <a:prstGeom prst="rect">
            <a:avLst/>
          </a:prstGeom>
        </p:spPr>
      </p:pic>
      <p:pic>
        <p:nvPicPr>
          <p:cNvPr id="24" name="Picture 23" descr="Logo&#10;&#10;Description automatically generated">
            <a:extLst>
              <a:ext uri="{FF2B5EF4-FFF2-40B4-BE49-F238E27FC236}">
                <a16:creationId xmlns:a16="http://schemas.microsoft.com/office/drawing/2014/main" id="{68FC0E92-BD68-44AE-A7B0-43A3AB421F0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865052" y="5528490"/>
            <a:ext cx="305080" cy="397840"/>
          </a:xfrm>
          <a:prstGeom prst="rect">
            <a:avLst/>
          </a:prstGeom>
        </p:spPr>
      </p:pic>
      <p:pic>
        <p:nvPicPr>
          <p:cNvPr id="41" name="Picture 40" descr="A picture containing treemap chart&#10;&#10;Description automatically generated">
            <a:extLst>
              <a:ext uri="{FF2B5EF4-FFF2-40B4-BE49-F238E27FC236}">
                <a16:creationId xmlns:a16="http://schemas.microsoft.com/office/drawing/2014/main" id="{F6338F49-568B-4469-A1B3-8717C2D132D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42" name="Rectangle 41">
            <a:extLst>
              <a:ext uri="{FF2B5EF4-FFF2-40B4-BE49-F238E27FC236}">
                <a16:creationId xmlns:a16="http://schemas.microsoft.com/office/drawing/2014/main" id="{35222147-1570-4E28-835B-A5C1BE7798FC}"/>
              </a:ext>
            </a:extLst>
          </p:cNvPr>
          <p:cNvSpPr/>
          <p:nvPr/>
        </p:nvSpPr>
        <p:spPr>
          <a:xfrm>
            <a:off x="4183029" y="1825686"/>
            <a:ext cx="1469306"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1">
            <a:extLst>
              <a:ext uri="{FF2B5EF4-FFF2-40B4-BE49-F238E27FC236}">
                <a16:creationId xmlns:a16="http://schemas.microsoft.com/office/drawing/2014/main" id="{BAC27A33-21FF-4583-A363-144AAE9CDD3B}"/>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710mm</a:t>
            </a:r>
          </a:p>
        </p:txBody>
      </p:sp>
    </p:spTree>
    <p:extLst>
      <p:ext uri="{BB962C8B-B14F-4D97-AF65-F5344CB8AC3E}">
        <p14:creationId xmlns:p14="http://schemas.microsoft.com/office/powerpoint/2010/main" val="24496489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7025384" y="4706471"/>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6340915" y="1529104"/>
            <a:ext cx="4285023" cy="3336483"/>
          </a:xfrm>
          <a:prstGeom prst="rect">
            <a:avLst/>
          </a:prstGeom>
        </p:spPr>
        <p:txBody>
          <a:bodyPr>
            <a:normAutofit fontScale="92500" lnSpcReduction="10000"/>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Arial "/>
                <a:ea typeface="+mn-ea"/>
                <a:cs typeface="+mn-cs"/>
              </a:rPr>
              <a:t>Industrial output is up and the economy continues to grow. However, due to the increased need for electricity it might be a good idea to build another power station as our old one is reaching the limits of its capacity.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500" dirty="0">
                <a:solidFill>
                  <a:prstClr val="black"/>
                </a:solidFill>
                <a:latin typeface="Arial "/>
              </a:rPr>
              <a:t>Also, scientists at Ocean City University are saying that concentrations of atmospheric carbon dioxide have increased slightly and average temperatures are rising. This has led to a slight rise in sea level and slight drop in rainfall. None of this is a problem at the moment, but you should keep an eye on it</a:t>
            </a:r>
            <a:r>
              <a:rPr kumimoji="0" lang="en-GB" sz="1500" b="0" i="0" u="none" strike="noStrike" kern="1200" cap="none" spc="0" normalizeH="0" baseline="0" noProof="0" dirty="0">
                <a:ln>
                  <a:noFill/>
                </a:ln>
                <a:solidFill>
                  <a:prstClr val="black"/>
                </a:solidFill>
                <a:effectLst/>
                <a:uLnTx/>
                <a:uFillTx/>
                <a:latin typeface="Arial "/>
                <a:ea typeface="+mn-ea"/>
                <a:cs typeface="+mn-cs"/>
              </a:rPr>
              <a: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9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Should we build a new coal-fired power station?</a:t>
            </a:r>
          </a:p>
        </p:txBody>
      </p:sp>
      <p:pic>
        <p:nvPicPr>
          <p:cNvPr id="25" name="Picture 24" descr="A picture containing icon&#10;&#10;Description automatically generated">
            <a:hlinkClick r:id="rId2" action="ppaction://hlinksldjump"/>
            <a:extLst>
              <a:ext uri="{FF2B5EF4-FFF2-40B4-BE49-F238E27FC236}">
                <a16:creationId xmlns:a16="http://schemas.microsoft.com/office/drawing/2014/main" id="{F7AFCE92-019A-46A7-B09C-987A18825C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753668" y="5283877"/>
            <a:ext cx="1531463" cy="926525"/>
          </a:xfrm>
          <a:prstGeom prst="rect">
            <a:avLst/>
          </a:prstGeom>
        </p:spPr>
      </p:pic>
      <p:pic>
        <p:nvPicPr>
          <p:cNvPr id="27" name="Picture 26" descr="A picture containing drawing&#10;&#10;Description automatically generated">
            <a:hlinkClick r:id="rId4" action="ppaction://hlinksldjump"/>
            <a:extLst>
              <a:ext uri="{FF2B5EF4-FFF2-40B4-BE49-F238E27FC236}">
                <a16:creationId xmlns:a16="http://schemas.microsoft.com/office/drawing/2014/main" id="{4F6806CD-F924-4F5F-9E49-6134854F34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3147" y="5283877"/>
            <a:ext cx="1529214" cy="926525"/>
          </a:xfrm>
          <a:prstGeom prst="rect">
            <a:avLst/>
          </a:prstGeom>
        </p:spPr>
      </p:pic>
      <p:pic>
        <p:nvPicPr>
          <p:cNvPr id="6" name="Picture 6">
            <a:extLst>
              <a:ext uri="{FF2B5EF4-FFF2-40B4-BE49-F238E27FC236}">
                <a16:creationId xmlns:a16="http://schemas.microsoft.com/office/drawing/2014/main" id="{065B4080-6E86-4299-AA8B-94AFD7827E9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428523" y="3579820"/>
            <a:ext cx="3241081" cy="2430811"/>
          </a:xfrm>
          <a:prstGeom prst="rect">
            <a:avLst/>
          </a:prstGeom>
          <a:noFill/>
          <a:ln w="762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 name="Picture 9" descr="A close up of a stop sign&#10;&#10;Description automatically generated">
            <a:extLst>
              <a:ext uri="{FF2B5EF4-FFF2-40B4-BE49-F238E27FC236}">
                <a16:creationId xmlns:a16="http://schemas.microsoft.com/office/drawing/2014/main" id="{39ACA206-B806-4611-9B4F-5D840E36B185}"/>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12669" y="4920135"/>
            <a:ext cx="1131018" cy="1290267"/>
          </a:xfrm>
          <a:prstGeom prst="rect">
            <a:avLst/>
          </a:prstGeom>
        </p:spPr>
      </p:pic>
      <p:pic>
        <p:nvPicPr>
          <p:cNvPr id="11" name="Picture 10" descr="A picture containing shape&#10;&#10;Description automatically generated">
            <a:extLst>
              <a:ext uri="{FF2B5EF4-FFF2-40B4-BE49-F238E27FC236}">
                <a16:creationId xmlns:a16="http://schemas.microsoft.com/office/drawing/2014/main" id="{C3255C4B-A46F-4393-8E34-7D50E3E4ACE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504298">
            <a:off x="-142334" y="3929409"/>
            <a:ext cx="1606167" cy="1086929"/>
          </a:xfrm>
          <a:prstGeom prst="rect">
            <a:avLst/>
          </a:prstGeom>
        </p:spPr>
      </p:pic>
      <p:sp>
        <p:nvSpPr>
          <p:cNvPr id="7" name="Title 1">
            <a:extLst>
              <a:ext uri="{FF2B5EF4-FFF2-40B4-BE49-F238E27FC236}">
                <a16:creationId xmlns:a16="http://schemas.microsoft.com/office/drawing/2014/main" id="{D2822636-F228-4D34-8429-7841D8FD017A}"/>
              </a:ext>
            </a:extLst>
          </p:cNvPr>
          <p:cNvSpPr txBox="1">
            <a:spLocks/>
          </p:cNvSpPr>
          <p:nvPr/>
        </p:nvSpPr>
        <p:spPr>
          <a:xfrm>
            <a:off x="240822" y="141375"/>
            <a:ext cx="1855692"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Question</a:t>
            </a:r>
          </a:p>
        </p:txBody>
      </p:sp>
      <p:pic>
        <p:nvPicPr>
          <p:cNvPr id="3" name="Picture 2" descr="AES">
            <a:extLst>
              <a:ext uri="{FF2B5EF4-FFF2-40B4-BE49-F238E27FC236}">
                <a16:creationId xmlns:a16="http://schemas.microsoft.com/office/drawing/2014/main" id="{39735D66-1C6B-48E2-AD04-A6CFD65BDDDA}"/>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21429408">
            <a:off x="1324184" y="1706828"/>
            <a:ext cx="2822505" cy="1983381"/>
          </a:xfrm>
          <a:prstGeom prst="rect">
            <a:avLst/>
          </a:prstGeom>
          <a:noFill/>
          <a:ln w="762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6" name="Picture 15" descr="A close up of a logo&#10;&#10;Description automatically generated">
            <a:extLst>
              <a:ext uri="{FF2B5EF4-FFF2-40B4-BE49-F238E27FC236}">
                <a16:creationId xmlns:a16="http://schemas.microsoft.com/office/drawing/2014/main" id="{24E1AC16-39DA-4A1C-AA09-FDC79817AE2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310912" y="4454085"/>
            <a:ext cx="2298869" cy="2622554"/>
          </a:xfrm>
          <a:prstGeom prst="rect">
            <a:avLst/>
          </a:prstGeom>
        </p:spPr>
      </p:pic>
    </p:spTree>
    <p:extLst>
      <p:ext uri="{BB962C8B-B14F-4D97-AF65-F5344CB8AC3E}">
        <p14:creationId xmlns:p14="http://schemas.microsoft.com/office/powerpoint/2010/main" val="9269405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389</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102 500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30 C</a:t>
            </a:r>
          </a:p>
        </p:txBody>
      </p:sp>
      <p:sp>
        <p:nvSpPr>
          <p:cNvPr id="10" name="Rectangle 9">
            <a:extLst>
              <a:ext uri="{FF2B5EF4-FFF2-40B4-BE49-F238E27FC236}">
                <a16:creationId xmlns:a16="http://schemas.microsoft.com/office/drawing/2014/main" id="{B86265EF-072C-4202-A6F4-73F04EA31EA8}"/>
              </a:ext>
            </a:extLst>
          </p:cNvPr>
          <p:cNvSpPr/>
          <p:nvPr/>
        </p:nvSpPr>
        <p:spPr>
          <a:xfrm>
            <a:off x="4228965" y="2829913"/>
            <a:ext cx="894068" cy="3431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F652624-692E-4C25-A72C-21822173C6E4}"/>
              </a:ext>
            </a:extLst>
          </p:cNvPr>
          <p:cNvSpPr txBox="1">
            <a:spLocks/>
          </p:cNvSpPr>
          <p:nvPr/>
        </p:nvSpPr>
        <p:spPr>
          <a:xfrm>
            <a:off x="5003268" y="2819290"/>
            <a:ext cx="508407"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2</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2" name="Rectangle 1">
            <a:extLst>
              <a:ext uri="{FF2B5EF4-FFF2-40B4-BE49-F238E27FC236}">
                <a16:creationId xmlns:a16="http://schemas.microsoft.com/office/drawing/2014/main" id="{FB718FDB-2A3A-470F-8720-6608E57805E4}"/>
              </a:ext>
            </a:extLst>
          </p:cNvPr>
          <p:cNvSpPr/>
          <p:nvPr/>
        </p:nvSpPr>
        <p:spPr>
          <a:xfrm>
            <a:off x="1939636" y="2736653"/>
            <a:ext cx="1897300" cy="578937"/>
          </a:xfrm>
          <a:prstGeom prst="rect">
            <a:avLst/>
          </a:prstGeom>
          <a:solidFill>
            <a:srgbClr val="6EE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6</a:t>
            </a:r>
          </a:p>
        </p:txBody>
      </p:sp>
      <p:sp>
        <p:nvSpPr>
          <p:cNvPr id="4" name="Title 1">
            <a:extLst>
              <a:ext uri="{FF2B5EF4-FFF2-40B4-BE49-F238E27FC236}">
                <a16:creationId xmlns:a16="http://schemas.microsoft.com/office/drawing/2014/main" id="{A8F8EC18-CEB0-45C0-B712-D852AB14E459}"/>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38" name="Straight Arrow Connector 37">
            <a:extLst>
              <a:ext uri="{FF2B5EF4-FFF2-40B4-BE49-F238E27FC236}">
                <a16:creationId xmlns:a16="http://schemas.microsoft.com/office/drawing/2014/main" id="{0110D7C0-9BBE-480B-A98B-F89FAF4A6A96}"/>
              </a:ext>
            </a:extLst>
          </p:cNvPr>
          <p:cNvCxnSpPr>
            <a:cxnSpLocks/>
          </p:cNvCxnSpPr>
          <p:nvPr/>
        </p:nvCxnSpPr>
        <p:spPr>
          <a:xfrm flipV="1">
            <a:off x="7213669" y="2177704"/>
            <a:ext cx="384063" cy="428738"/>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04F4E6E4-DC9C-47D5-88FF-09CEFD853361}"/>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043165" y="2101028"/>
            <a:ext cx="390525" cy="257175"/>
          </a:xfrm>
          <a:prstGeom prst="rect">
            <a:avLst/>
          </a:prstGeom>
        </p:spPr>
      </p:pic>
      <p:pic>
        <p:nvPicPr>
          <p:cNvPr id="16" name="Picture 15">
            <a:extLst>
              <a:ext uri="{FF2B5EF4-FFF2-40B4-BE49-F238E27FC236}">
                <a16:creationId xmlns:a16="http://schemas.microsoft.com/office/drawing/2014/main" id="{9174E3F6-6B1E-4558-A543-18D20A5CCD1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652640" y="2406744"/>
            <a:ext cx="390525" cy="257175"/>
          </a:xfrm>
          <a:prstGeom prst="rect">
            <a:avLst/>
          </a:prstGeom>
        </p:spPr>
      </p:pic>
      <p:pic>
        <p:nvPicPr>
          <p:cNvPr id="17" name="Picture 16">
            <a:extLst>
              <a:ext uri="{FF2B5EF4-FFF2-40B4-BE49-F238E27FC236}">
                <a16:creationId xmlns:a16="http://schemas.microsoft.com/office/drawing/2014/main" id="{3400E047-FB9D-4763-B9B9-9E44193389B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68048" y="2085918"/>
            <a:ext cx="342752" cy="225715"/>
          </a:xfrm>
          <a:prstGeom prst="rect">
            <a:avLst/>
          </a:prstGeom>
        </p:spPr>
      </p:pic>
      <p:pic>
        <p:nvPicPr>
          <p:cNvPr id="18" name="Picture 17">
            <a:extLst>
              <a:ext uri="{FF2B5EF4-FFF2-40B4-BE49-F238E27FC236}">
                <a16:creationId xmlns:a16="http://schemas.microsoft.com/office/drawing/2014/main" id="{5F96BFEE-3E7F-4496-B0B6-AB8EC3D23E4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599319" y="2473528"/>
            <a:ext cx="342752" cy="225715"/>
          </a:xfrm>
          <a:prstGeom prst="rect">
            <a:avLst/>
          </a:prstGeom>
        </p:spPr>
      </p:pic>
      <p:pic>
        <p:nvPicPr>
          <p:cNvPr id="74" name="Picture 73" descr="A picture containing airplane&#10;&#10;Description automatically generated">
            <a:hlinkClick r:id="rId10"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12" name="Picture 11" descr="A close up of a screen&#10;&#10;Description automatically generated">
            <a:extLst>
              <a:ext uri="{FF2B5EF4-FFF2-40B4-BE49-F238E27FC236}">
                <a16:creationId xmlns:a16="http://schemas.microsoft.com/office/drawing/2014/main" id="{B3D9F9F7-8D1D-46CC-BD26-BB2290393B2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19" name="Picture 18" descr="A close up of a screen&#10;&#10;Description automatically generated">
            <a:extLst>
              <a:ext uri="{FF2B5EF4-FFF2-40B4-BE49-F238E27FC236}">
                <a16:creationId xmlns:a16="http://schemas.microsoft.com/office/drawing/2014/main" id="{9544A255-EB8D-4BEF-B017-D371677C1BC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20" name="Picture 19" descr="Logo&#10;&#10;Description automatically generated">
            <a:extLst>
              <a:ext uri="{FF2B5EF4-FFF2-40B4-BE49-F238E27FC236}">
                <a16:creationId xmlns:a16="http://schemas.microsoft.com/office/drawing/2014/main" id="{85CF0414-61A3-489A-86C9-AF34F9D5CE5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15044" y="5018349"/>
            <a:ext cx="482688" cy="384751"/>
          </a:xfrm>
          <a:prstGeom prst="rect">
            <a:avLst/>
          </a:prstGeom>
        </p:spPr>
      </p:pic>
      <p:pic>
        <p:nvPicPr>
          <p:cNvPr id="21" name="Picture 20" descr="Logo&#10;&#10;Description automatically generated">
            <a:extLst>
              <a:ext uri="{FF2B5EF4-FFF2-40B4-BE49-F238E27FC236}">
                <a16:creationId xmlns:a16="http://schemas.microsoft.com/office/drawing/2014/main" id="{6576E8CE-BADA-4CCD-B596-23FDDB3ADABA}"/>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22" name="Picture 21" descr="A close up of a screen&#10;&#10;Description automatically generated">
            <a:extLst>
              <a:ext uri="{FF2B5EF4-FFF2-40B4-BE49-F238E27FC236}">
                <a16:creationId xmlns:a16="http://schemas.microsoft.com/office/drawing/2014/main" id="{DE2219A3-E590-4484-A5DD-63C6DF8BF71C}"/>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23" name="Picture 22" descr="A close up of a screen&#10;&#10;Description automatically generated">
            <a:extLst>
              <a:ext uri="{FF2B5EF4-FFF2-40B4-BE49-F238E27FC236}">
                <a16:creationId xmlns:a16="http://schemas.microsoft.com/office/drawing/2014/main" id="{7B691A04-523C-4A8B-9096-AB4302ECCB47}"/>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24" name="Picture 23" descr="A close up of a screen&#10;&#10;Description automatically generated">
            <a:extLst>
              <a:ext uri="{FF2B5EF4-FFF2-40B4-BE49-F238E27FC236}">
                <a16:creationId xmlns:a16="http://schemas.microsoft.com/office/drawing/2014/main" id="{78C1C346-E065-435C-BFD2-52EC6C8488DA}"/>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86703" y="5350823"/>
            <a:ext cx="166592" cy="142093"/>
          </a:xfrm>
          <a:prstGeom prst="rect">
            <a:avLst/>
          </a:prstGeom>
        </p:spPr>
      </p:pic>
      <p:pic>
        <p:nvPicPr>
          <p:cNvPr id="26" name="Picture 25" descr="A close up of a screen&#10;&#10;Description automatically generated">
            <a:extLst>
              <a:ext uri="{FF2B5EF4-FFF2-40B4-BE49-F238E27FC236}">
                <a16:creationId xmlns:a16="http://schemas.microsoft.com/office/drawing/2014/main" id="{CB4918CF-E2F3-4767-AD5D-BF1BB600990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98895" y="5568224"/>
            <a:ext cx="166592" cy="142093"/>
          </a:xfrm>
          <a:prstGeom prst="rect">
            <a:avLst/>
          </a:prstGeom>
        </p:spPr>
      </p:pic>
      <p:pic>
        <p:nvPicPr>
          <p:cNvPr id="27" name="Picture 26" descr="A close up of a screen&#10;&#10;Description automatically generated">
            <a:extLst>
              <a:ext uri="{FF2B5EF4-FFF2-40B4-BE49-F238E27FC236}">
                <a16:creationId xmlns:a16="http://schemas.microsoft.com/office/drawing/2014/main" id="{BB1E9B13-3116-4C2F-80AF-4DB56F40B99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86187" y="5460288"/>
            <a:ext cx="166592" cy="142093"/>
          </a:xfrm>
          <a:prstGeom prst="rect">
            <a:avLst/>
          </a:prstGeom>
        </p:spPr>
      </p:pic>
      <p:pic>
        <p:nvPicPr>
          <p:cNvPr id="29" name="Picture 28" descr="Logo&#10;&#10;Description automatically generated">
            <a:extLst>
              <a:ext uri="{FF2B5EF4-FFF2-40B4-BE49-F238E27FC236}">
                <a16:creationId xmlns:a16="http://schemas.microsoft.com/office/drawing/2014/main" id="{B058FD02-CEF0-456A-A20D-22F2806F194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865052" y="5528490"/>
            <a:ext cx="305080" cy="397840"/>
          </a:xfrm>
          <a:prstGeom prst="rect">
            <a:avLst/>
          </a:prstGeom>
        </p:spPr>
      </p:pic>
      <p:pic>
        <p:nvPicPr>
          <p:cNvPr id="31" name="Picture 30" descr="Logo&#10;&#10;Description automatically generated">
            <a:extLst>
              <a:ext uri="{FF2B5EF4-FFF2-40B4-BE49-F238E27FC236}">
                <a16:creationId xmlns:a16="http://schemas.microsoft.com/office/drawing/2014/main" id="{5BE26063-11E6-47B3-BB17-F1CCA48CD87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840808" y="5124170"/>
            <a:ext cx="482688" cy="384751"/>
          </a:xfrm>
          <a:prstGeom prst="rect">
            <a:avLst/>
          </a:prstGeom>
        </p:spPr>
      </p:pic>
      <p:pic>
        <p:nvPicPr>
          <p:cNvPr id="47" name="Picture 46" descr="A picture containing treemap chart&#10;&#10;Description automatically generated">
            <a:extLst>
              <a:ext uri="{FF2B5EF4-FFF2-40B4-BE49-F238E27FC236}">
                <a16:creationId xmlns:a16="http://schemas.microsoft.com/office/drawing/2014/main" id="{A3EB4FEB-7991-4BE4-BA52-39C706CB355C}"/>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49" name="Rectangle 48">
            <a:extLst>
              <a:ext uri="{FF2B5EF4-FFF2-40B4-BE49-F238E27FC236}">
                <a16:creationId xmlns:a16="http://schemas.microsoft.com/office/drawing/2014/main" id="{EFCEC1B2-2690-478E-89A2-F3689B83CD71}"/>
              </a:ext>
            </a:extLst>
          </p:cNvPr>
          <p:cNvSpPr/>
          <p:nvPr/>
        </p:nvSpPr>
        <p:spPr>
          <a:xfrm>
            <a:off x="4183028" y="1825686"/>
            <a:ext cx="1354451"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itle 1">
            <a:extLst>
              <a:ext uri="{FF2B5EF4-FFF2-40B4-BE49-F238E27FC236}">
                <a16:creationId xmlns:a16="http://schemas.microsoft.com/office/drawing/2014/main" id="{A59AB438-53A3-4B78-A5A1-AD14B3DFB3EB}"/>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610mm</a:t>
            </a:r>
          </a:p>
        </p:txBody>
      </p:sp>
    </p:spTree>
    <p:extLst>
      <p:ext uri="{BB962C8B-B14F-4D97-AF65-F5344CB8AC3E}">
        <p14:creationId xmlns:p14="http://schemas.microsoft.com/office/powerpoint/2010/main" val="25014743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9C6789F0-76A3-47B7-83E9-16244344838E}"/>
              </a:ext>
            </a:extLst>
          </p:cNvPr>
          <p:cNvGrpSpPr/>
          <p:nvPr/>
        </p:nvGrpSpPr>
        <p:grpSpPr>
          <a:xfrm rot="21055978">
            <a:off x="5538875" y="4779678"/>
            <a:ext cx="2165198" cy="1622328"/>
            <a:chOff x="8460988" y="3921404"/>
            <a:chExt cx="2165198" cy="1622328"/>
          </a:xfrm>
        </p:grpSpPr>
        <p:pic>
          <p:nvPicPr>
            <p:cNvPr id="25" name="Picture 24" descr="A herd of cattle standing on top of a dry grass field&#10;&#10;Description automatically generated">
              <a:extLst>
                <a:ext uri="{FF2B5EF4-FFF2-40B4-BE49-F238E27FC236}">
                  <a16:creationId xmlns:a16="http://schemas.microsoft.com/office/drawing/2014/main" id="{E546D375-0F6E-425A-A087-B2CEFD91DB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21390290">
              <a:off x="8460988" y="3929769"/>
              <a:ext cx="2149558" cy="1611568"/>
            </a:xfrm>
            <a:prstGeom prst="rect">
              <a:avLst/>
            </a:prstGeom>
            <a:ln w="76200">
              <a:solidFill>
                <a:schemeClr val="bg1"/>
              </a:solidFill>
            </a:ln>
            <a:effectLst>
              <a:outerShdw blurRad="50800" dist="38100" algn="l" rotWithShape="0">
                <a:prstClr val="black">
                  <a:alpha val="40000"/>
                </a:prstClr>
              </a:outerShdw>
            </a:effectLst>
          </p:spPr>
        </p:pic>
        <p:pic>
          <p:nvPicPr>
            <p:cNvPr id="21" name="Picture 6">
              <a:extLst>
                <a:ext uri="{FF2B5EF4-FFF2-40B4-BE49-F238E27FC236}">
                  <a16:creationId xmlns:a16="http://schemas.microsoft.com/office/drawing/2014/main" id="{C684F7C7-2A59-4149-B66D-936D95C8E3B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1382051">
              <a:off x="8463082" y="3921404"/>
              <a:ext cx="2163104" cy="16223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Group 26">
            <a:extLst>
              <a:ext uri="{FF2B5EF4-FFF2-40B4-BE49-F238E27FC236}">
                <a16:creationId xmlns:a16="http://schemas.microsoft.com/office/drawing/2014/main" id="{51435C53-E197-4BC2-93BC-C23989531285}"/>
              </a:ext>
            </a:extLst>
          </p:cNvPr>
          <p:cNvGrpSpPr/>
          <p:nvPr/>
        </p:nvGrpSpPr>
        <p:grpSpPr>
          <a:xfrm rot="230418">
            <a:off x="7553988" y="4448578"/>
            <a:ext cx="3233398" cy="1759504"/>
            <a:chOff x="7279720" y="2542182"/>
            <a:chExt cx="3233398" cy="1504092"/>
          </a:xfrm>
        </p:grpSpPr>
        <p:pic>
          <p:nvPicPr>
            <p:cNvPr id="11" name="Picture 10" descr="A large green field with trees in the background&#10;&#10;Description automatically generated">
              <a:extLst>
                <a:ext uri="{FF2B5EF4-FFF2-40B4-BE49-F238E27FC236}">
                  <a16:creationId xmlns:a16="http://schemas.microsoft.com/office/drawing/2014/main" id="{D9CBFBD1-83B1-474D-B1D9-A5DC10DB0B4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279720" y="2542182"/>
              <a:ext cx="3233398" cy="15040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4" descr="OOO TILBURI SHIPPING">
              <a:extLst>
                <a:ext uri="{FF2B5EF4-FFF2-40B4-BE49-F238E27FC236}">
                  <a16:creationId xmlns:a16="http://schemas.microsoft.com/office/drawing/2014/main" id="{7FB9A7F5-1357-43C9-9EB5-0E3CA53D2003}"/>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14573" y="2577934"/>
              <a:ext cx="3168130" cy="145412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itle 1">
            <a:extLst>
              <a:ext uri="{FF2B5EF4-FFF2-40B4-BE49-F238E27FC236}">
                <a16:creationId xmlns:a16="http://schemas.microsoft.com/office/drawing/2014/main" id="{C8E18598-8915-4F94-B0F3-4A01E6FDDCDA}"/>
              </a:ext>
            </a:extLst>
          </p:cNvPr>
          <p:cNvSpPr txBox="1">
            <a:spLocks/>
          </p:cNvSpPr>
          <p:nvPr/>
        </p:nvSpPr>
        <p:spPr>
          <a:xfrm>
            <a:off x="240821" y="141375"/>
            <a:ext cx="250237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Introduction</a:t>
            </a:r>
          </a:p>
        </p:txBody>
      </p:sp>
      <p:sp>
        <p:nvSpPr>
          <p:cNvPr id="4" name="Content Placeholder 2">
            <a:extLst>
              <a:ext uri="{FF2B5EF4-FFF2-40B4-BE49-F238E27FC236}">
                <a16:creationId xmlns:a16="http://schemas.microsoft.com/office/drawing/2014/main" id="{BB8D110F-65F4-45D3-9722-ECBAB6CBAC2F}"/>
              </a:ext>
            </a:extLst>
          </p:cNvPr>
          <p:cNvSpPr txBox="1">
            <a:spLocks/>
          </p:cNvSpPr>
          <p:nvPr/>
        </p:nvSpPr>
        <p:spPr>
          <a:xfrm>
            <a:off x="1579640" y="1588108"/>
            <a:ext cx="3278428" cy="4157252"/>
          </a:xfrm>
          <a:prstGeom prst="rect">
            <a:avLst/>
          </a:prstGeom>
        </p:spPr>
        <p:txBody>
          <a:bodyPr>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920"/>
              </a:lnSpc>
              <a:spcAft>
                <a:spcPts val="1200"/>
              </a:spcAft>
              <a:buFont typeface="Arial" panose="020B0604020202020204" pitchFamily="34" charset="0"/>
              <a:buNone/>
            </a:pPr>
            <a:r>
              <a:rPr lang="en-GB" sz="1400" b="1" dirty="0">
                <a:solidFill>
                  <a:schemeClr val="tx1">
                    <a:lumMod val="85000"/>
                    <a:lumOff val="15000"/>
                  </a:schemeClr>
                </a:solidFill>
              </a:rPr>
              <a:t>Congratulations on becoming the Governor of Carbonia! </a:t>
            </a:r>
          </a:p>
          <a:p>
            <a:pPr marL="0" indent="0">
              <a:lnSpc>
                <a:spcPts val="1920"/>
              </a:lnSpc>
              <a:spcAft>
                <a:spcPts val="1200"/>
              </a:spcAft>
              <a:buFont typeface="Arial" panose="020B0604020202020204" pitchFamily="34" charset="0"/>
              <a:buNone/>
            </a:pPr>
            <a:r>
              <a:rPr lang="en-GB" sz="1400" dirty="0">
                <a:solidFill>
                  <a:schemeClr val="tx1">
                    <a:lumMod val="85000"/>
                    <a:lumOff val="15000"/>
                  </a:schemeClr>
                </a:solidFill>
              </a:rPr>
              <a:t>This is an exciting time as our economic prospects are starting to look good, with some big businesses talking about investing in our beautiful island.</a:t>
            </a:r>
          </a:p>
          <a:p>
            <a:pPr marL="0" indent="0">
              <a:lnSpc>
                <a:spcPts val="1920"/>
              </a:lnSpc>
              <a:spcAft>
                <a:spcPts val="1200"/>
              </a:spcAft>
              <a:buFont typeface="Arial" panose="020B0604020202020204" pitchFamily="34" charset="0"/>
              <a:buNone/>
            </a:pPr>
            <a:r>
              <a:rPr lang="en-GB" sz="1400" dirty="0">
                <a:solidFill>
                  <a:schemeClr val="tx1">
                    <a:lumMod val="85000"/>
                    <a:lumOff val="15000"/>
                  </a:schemeClr>
                </a:solidFill>
              </a:rPr>
              <a:t> As Governor it will be your job to make sure that we take best advantage of our economic opportunities. You must also ensure that Carbonia remains a pleasant place to live, not just for its human population, but for all the other animal and plant species that call Carbonia home. </a:t>
            </a:r>
          </a:p>
          <a:p>
            <a:pPr marL="0" indent="0">
              <a:lnSpc>
                <a:spcPts val="1920"/>
              </a:lnSpc>
              <a:spcAft>
                <a:spcPts val="1200"/>
              </a:spcAft>
              <a:buFont typeface="Arial" panose="020B0604020202020204" pitchFamily="34" charset="0"/>
              <a:buNone/>
            </a:pPr>
            <a:r>
              <a:rPr lang="en-GB" sz="1400" b="1" dirty="0">
                <a:solidFill>
                  <a:schemeClr val="tx1">
                    <a:lumMod val="85000"/>
                    <a:lumOff val="15000"/>
                  </a:schemeClr>
                </a:solidFill>
              </a:rPr>
              <a:t>Good luck! </a:t>
            </a:r>
          </a:p>
        </p:txBody>
      </p:sp>
      <p:pic>
        <p:nvPicPr>
          <p:cNvPr id="5" name="Picture 4" descr="A close up of a sign&#10;&#10;Description automatically generated">
            <a:extLst>
              <a:ext uri="{FF2B5EF4-FFF2-40B4-BE49-F238E27FC236}">
                <a16:creationId xmlns:a16="http://schemas.microsoft.com/office/drawing/2014/main" id="{C98629F5-D222-4F62-8400-59DFA9CEA1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21070236">
            <a:off x="-379626" y="1203285"/>
            <a:ext cx="1666339" cy="1900961"/>
          </a:xfrm>
          <a:prstGeom prst="rect">
            <a:avLst/>
          </a:prstGeom>
        </p:spPr>
      </p:pic>
      <p:sp>
        <p:nvSpPr>
          <p:cNvPr id="2" name="TextBox 1">
            <a:extLst>
              <a:ext uri="{FF2B5EF4-FFF2-40B4-BE49-F238E27FC236}">
                <a16:creationId xmlns:a16="http://schemas.microsoft.com/office/drawing/2014/main" id="{BCAD8259-4FC1-4D0E-A1B2-005D3A92E279}"/>
              </a:ext>
            </a:extLst>
          </p:cNvPr>
          <p:cNvSpPr txBox="1"/>
          <p:nvPr/>
        </p:nvSpPr>
        <p:spPr>
          <a:xfrm>
            <a:off x="108404" y="3730738"/>
            <a:ext cx="994183" cy="338554"/>
          </a:xfrm>
          <a:prstGeom prst="rect">
            <a:avLst/>
          </a:prstGeom>
          <a:noFill/>
        </p:spPr>
        <p:txBody>
          <a:bodyPr wrap="none" rtlCol="0">
            <a:spAutoFit/>
          </a:bodyPr>
          <a:lstStyle/>
          <a:p>
            <a:r>
              <a:rPr lang="en-GB" sz="1600" b="1" dirty="0"/>
              <a:t>Go back</a:t>
            </a:r>
          </a:p>
        </p:txBody>
      </p:sp>
      <p:sp>
        <p:nvSpPr>
          <p:cNvPr id="23" name="TextBox 22">
            <a:extLst>
              <a:ext uri="{FF2B5EF4-FFF2-40B4-BE49-F238E27FC236}">
                <a16:creationId xmlns:a16="http://schemas.microsoft.com/office/drawing/2014/main" id="{B1FF0B19-39D7-46D8-AE9D-EA6907D3BFE2}"/>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pic>
        <p:nvPicPr>
          <p:cNvPr id="12" name="Picture 11" descr="A picture containing airplane&#10;&#10;Description automatically generated">
            <a:hlinkClick r:id="rId7" action="ppaction://hlinksldjump"/>
            <a:extLst>
              <a:ext uri="{FF2B5EF4-FFF2-40B4-BE49-F238E27FC236}">
                <a16:creationId xmlns:a16="http://schemas.microsoft.com/office/drawing/2014/main" id="{6830FFAC-7812-4321-82B9-F8B14589D0E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749973" y="2577934"/>
            <a:ext cx="1492048" cy="1702131"/>
          </a:xfrm>
          <a:prstGeom prst="rect">
            <a:avLst/>
          </a:prstGeom>
        </p:spPr>
      </p:pic>
      <p:pic>
        <p:nvPicPr>
          <p:cNvPr id="10" name="Picture 9" descr="A picture containing airplane&#10;&#10;Description automatically generated">
            <a:hlinkClick r:id="rId9" action="ppaction://hlinksldjump"/>
            <a:extLst>
              <a:ext uri="{FF2B5EF4-FFF2-40B4-BE49-F238E27FC236}">
                <a16:creationId xmlns:a16="http://schemas.microsoft.com/office/drawing/2014/main" id="{2372A8F1-3475-4FA5-8139-89D15903F9B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966" y="2577934"/>
            <a:ext cx="1492047" cy="1702130"/>
          </a:xfrm>
          <a:prstGeom prst="rect">
            <a:avLst/>
          </a:prstGeom>
        </p:spPr>
      </p:pic>
      <p:grpSp>
        <p:nvGrpSpPr>
          <p:cNvPr id="28" name="Group 27">
            <a:extLst>
              <a:ext uri="{FF2B5EF4-FFF2-40B4-BE49-F238E27FC236}">
                <a16:creationId xmlns:a16="http://schemas.microsoft.com/office/drawing/2014/main" id="{F70D2496-F12C-44CE-A64A-18609FF2BB20}"/>
              </a:ext>
            </a:extLst>
          </p:cNvPr>
          <p:cNvGrpSpPr/>
          <p:nvPr/>
        </p:nvGrpSpPr>
        <p:grpSpPr>
          <a:xfrm>
            <a:off x="5771379" y="1397724"/>
            <a:ext cx="4131835" cy="3185663"/>
            <a:chOff x="5600484" y="1339114"/>
            <a:chExt cx="2901110" cy="2175832"/>
          </a:xfrm>
        </p:grpSpPr>
        <p:pic>
          <p:nvPicPr>
            <p:cNvPr id="9" name="Picture 8" descr="A herd of cattle standing on top of a dry grass field&#10;&#10;Description automatically generated">
              <a:extLst>
                <a:ext uri="{FF2B5EF4-FFF2-40B4-BE49-F238E27FC236}">
                  <a16:creationId xmlns:a16="http://schemas.microsoft.com/office/drawing/2014/main" id="{4F84B13C-B55E-4AD8-9D57-B66DA04543D9}"/>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21390290">
              <a:off x="5608259" y="1350268"/>
              <a:ext cx="2862254" cy="2160967"/>
            </a:xfrm>
            <a:prstGeom prst="rect">
              <a:avLst/>
            </a:prstGeom>
            <a:ln w="76200">
              <a:solidFill>
                <a:schemeClr val="bg1"/>
              </a:solidFill>
            </a:ln>
            <a:effectLst>
              <a:outerShdw blurRad="50800" dist="38100" algn="l" rotWithShape="0">
                <a:prstClr val="black">
                  <a:alpha val="40000"/>
                </a:prstClr>
              </a:outerShdw>
            </a:effectLst>
          </p:spPr>
        </p:pic>
        <p:pic>
          <p:nvPicPr>
            <p:cNvPr id="7" name="Picture 8" descr="Luxury Holiday to French Polynesia, South Pacific | orokotravel.ie">
              <a:extLst>
                <a:ext uri="{FF2B5EF4-FFF2-40B4-BE49-F238E27FC236}">
                  <a16:creationId xmlns:a16="http://schemas.microsoft.com/office/drawing/2014/main" id="{4684936C-5EE9-4C55-9AAD-A7BFC0690317}"/>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rot="21377005">
              <a:off x="5600484" y="1339114"/>
              <a:ext cx="2901110" cy="2175832"/>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17" descr="A drawing of a blackboard&#10;&#10;Description automatically generated">
            <a:extLst>
              <a:ext uri="{FF2B5EF4-FFF2-40B4-BE49-F238E27FC236}">
                <a16:creationId xmlns:a16="http://schemas.microsoft.com/office/drawing/2014/main" id="{12CF260A-06D5-4E47-AD56-331FC0A2214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rot="656175">
            <a:off x="10911136" y="1134982"/>
            <a:ext cx="1627302" cy="1854759"/>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257D6753-ABF1-46EB-B26A-A86B7155DCD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rot="17188591">
            <a:off x="3291196" y="5326846"/>
            <a:ext cx="1721118" cy="1963456"/>
          </a:xfrm>
          <a:prstGeom prst="rect">
            <a:avLst/>
          </a:prstGeom>
        </p:spPr>
      </p:pic>
    </p:spTree>
    <p:extLst>
      <p:ext uri="{BB962C8B-B14F-4D97-AF65-F5344CB8AC3E}">
        <p14:creationId xmlns:p14="http://schemas.microsoft.com/office/powerpoint/2010/main" val="16571155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B95A7B6-81F2-4160-80AE-444662FE6419}"/>
              </a:ext>
            </a:extLst>
          </p:cNvPr>
          <p:cNvSpPr/>
          <p:nvPr/>
        </p:nvSpPr>
        <p:spPr>
          <a:xfrm>
            <a:off x="1400081" y="1135142"/>
            <a:ext cx="6100666" cy="3623607"/>
          </a:xfrm>
          <a:prstGeom prst="roundRect">
            <a:avLst>
              <a:gd name="adj" fmla="val 5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2988521" y="5186982"/>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400081" y="1237130"/>
            <a:ext cx="6022347" cy="4544616"/>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bg1"/>
                </a:solidFill>
                <a:effectLst/>
                <a:uLnTx/>
                <a:uFillTx/>
                <a:latin typeface="Arial "/>
                <a:ea typeface="+mn-ea"/>
                <a:cs typeface="+mn-cs"/>
              </a:rPr>
              <a:t>The </a:t>
            </a:r>
            <a:r>
              <a:rPr lang="en-GB" sz="1400" dirty="0">
                <a:solidFill>
                  <a:schemeClr val="bg1"/>
                </a:solidFill>
                <a:latin typeface="Arial "/>
              </a:rPr>
              <a:t>economy is booming! </a:t>
            </a:r>
            <a:r>
              <a:rPr kumimoji="0" lang="en-GB" sz="1400" b="0" i="0" u="none" strike="noStrike" kern="1200" cap="none" spc="0" normalizeH="0" baseline="0" noProof="0" dirty="0">
                <a:ln>
                  <a:noFill/>
                </a:ln>
                <a:solidFill>
                  <a:schemeClr val="bg1"/>
                </a:solidFill>
                <a:effectLst/>
                <a:uLnTx/>
                <a:uFillTx/>
                <a:latin typeface="Arial "/>
                <a:ea typeface="+mn-ea"/>
                <a:cs typeface="+mn-cs"/>
              </a:rPr>
              <a:t>However, atmospheric carbon </a:t>
            </a:r>
            <a:r>
              <a:rPr lang="en-GB" sz="1400" dirty="0">
                <a:solidFill>
                  <a:schemeClr val="bg1"/>
                </a:solidFill>
                <a:latin typeface="Arial "/>
              </a:rPr>
              <a:t>di</a:t>
            </a:r>
            <a:r>
              <a:rPr kumimoji="0" lang="en-GB" sz="1400" b="0" i="0" u="none" strike="noStrike" kern="1200" cap="none" spc="0" normalizeH="0" baseline="0" noProof="0" dirty="0">
                <a:ln>
                  <a:noFill/>
                </a:ln>
                <a:solidFill>
                  <a:schemeClr val="bg1"/>
                </a:solidFill>
                <a:effectLst/>
                <a:uLnTx/>
                <a:uFillTx/>
                <a:latin typeface="Arial "/>
                <a:ea typeface="+mn-ea"/>
                <a:cs typeface="+mn-cs"/>
              </a:rPr>
              <a:t>oxide concentration is rising, causing rising temperatures. Scientists at the university are con</a:t>
            </a:r>
            <a:r>
              <a:rPr lang="en-GB" sz="1400" dirty="0">
                <a:solidFill>
                  <a:schemeClr val="bg1"/>
                </a:solidFill>
                <a:latin typeface="Arial "/>
              </a:rPr>
              <a:t>cerned about the effects of your economic policy                             on the environment.</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b="0" i="0" u="none" strike="noStrike" kern="1200" cap="none" spc="0" normalizeH="0" baseline="0" noProof="0" dirty="0">
                <a:ln>
                  <a:noFill/>
                </a:ln>
                <a:solidFill>
                  <a:schemeClr val="bg1"/>
                </a:solidFill>
                <a:effectLst/>
                <a:uLnTx/>
                <a:uFillTx/>
                <a:latin typeface="Arial "/>
                <a:ea typeface="+mn-ea"/>
                <a:cs typeface="+mn-cs"/>
              </a:rPr>
              <a:t>The </a:t>
            </a:r>
            <a:r>
              <a:rPr kumimoji="0" lang="en-GB" sz="1400" b="0" i="0" u="none" strike="noStrike" kern="1200" cap="none" spc="0" normalizeH="0" baseline="0" noProof="0" dirty="0" err="1">
                <a:ln>
                  <a:noFill/>
                </a:ln>
                <a:solidFill>
                  <a:schemeClr val="bg1"/>
                </a:solidFill>
                <a:effectLst/>
                <a:uLnTx/>
                <a:uFillTx/>
                <a:latin typeface="Arial "/>
                <a:ea typeface="+mn-ea"/>
                <a:cs typeface="+mn-cs"/>
              </a:rPr>
              <a:t>tem</a:t>
            </a:r>
            <a:r>
              <a:rPr lang="en-GB" sz="1400" dirty="0">
                <a:solidFill>
                  <a:schemeClr val="bg1"/>
                </a:solidFill>
                <a:latin typeface="Arial "/>
              </a:rPr>
              <a:t>perature rises are preventing cloud formation and rainfall. This is because the wet air that blows off the sea and usually cools as it rises over the mountains to give rain, is not able to cool enough. Crops are being lost and the farmers aren’t happy. We are also in danger of losing our rare cloud forests which cover the landward sides of our mountains.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solidFill>
                  <a:schemeClr val="bg1"/>
                </a:solidFill>
                <a:latin typeface="Arial "/>
              </a:rPr>
              <a:t>And there’s more – the rising temperatures are actually causing the water in the sea to expand. This is causing sea level rises which our flood defences can only just cope with. This might affect our ability to import raw materials and the whole economy could collapse!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dirty="0">
                <a:solidFill>
                  <a:schemeClr val="bg1"/>
                </a:solidFill>
                <a:latin typeface="Arial "/>
              </a:rPr>
              <a:t>Your policies have brought us to the brink of environmental disaster.</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400" dirty="0">
              <a:solidFill>
                <a:schemeClr val="bg1"/>
              </a:solidFill>
              <a:latin typeface="Arial "/>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u="none" strike="noStrike" kern="1200" cap="none" spc="0" normalizeH="0" baseline="0" noProof="0" dirty="0">
                <a:ln>
                  <a:noFill/>
                </a:ln>
                <a:solidFill>
                  <a:prstClr val="black"/>
                </a:solidFill>
                <a:effectLst/>
                <a:uLnTx/>
                <a:uFillTx/>
                <a:latin typeface="Arial "/>
                <a:ea typeface="+mn-ea"/>
                <a:cs typeface="+mn-cs"/>
              </a:rPr>
              <a:t>Would you like to try again?</a:t>
            </a:r>
          </a:p>
        </p:txBody>
      </p:sp>
      <p:pic>
        <p:nvPicPr>
          <p:cNvPr id="19" name="Picture 18">
            <a:extLst>
              <a:ext uri="{FF2B5EF4-FFF2-40B4-BE49-F238E27FC236}">
                <a16:creationId xmlns:a16="http://schemas.microsoft.com/office/drawing/2014/main" id="{EA88AB69-67E3-40DA-9724-E537FEA11D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175038">
            <a:off x="7783956" y="4493409"/>
            <a:ext cx="2858520" cy="1855531"/>
          </a:xfrm>
          <a:prstGeom prst="rect">
            <a:avLst/>
          </a:prstGeom>
          <a:ln w="76200">
            <a:solidFill>
              <a:schemeClr val="bg1"/>
            </a:solidFill>
          </a:ln>
          <a:effectLst>
            <a:outerShdw blurRad="63500" sx="102000" sy="102000" algn="ctr" rotWithShape="0">
              <a:prstClr val="black">
                <a:alpha val="40000"/>
              </a:prstClr>
            </a:outerShdw>
          </a:effectLst>
        </p:spPr>
      </p:pic>
      <p:pic>
        <p:nvPicPr>
          <p:cNvPr id="13" name="Picture 8" descr="We tracked 300,000 trees only to find that rainforests are losing ...">
            <a:extLst>
              <a:ext uri="{FF2B5EF4-FFF2-40B4-BE49-F238E27FC236}">
                <a16:creationId xmlns:a16="http://schemas.microsoft.com/office/drawing/2014/main" id="{7257DA06-8D29-45CA-8EFB-69C35553BD6A}"/>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0847439">
            <a:off x="8855285" y="3095245"/>
            <a:ext cx="1765891" cy="1765891"/>
          </a:xfrm>
          <a:prstGeom prst="rect">
            <a:avLst/>
          </a:prstGeom>
          <a:noFill/>
          <a:ln w="762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4" name="Picture 23" descr="A picture containing drawing&#10;&#10;Description automatically generated">
            <a:extLst>
              <a:ext uri="{FF2B5EF4-FFF2-40B4-BE49-F238E27FC236}">
                <a16:creationId xmlns:a16="http://schemas.microsoft.com/office/drawing/2014/main" id="{9850E415-FC86-4A57-A504-A497B6266E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45966" y="1880692"/>
            <a:ext cx="1725046" cy="1966162"/>
          </a:xfrm>
          <a:prstGeom prst="rect">
            <a:avLst/>
          </a:prstGeom>
        </p:spPr>
      </p:pic>
      <p:pic>
        <p:nvPicPr>
          <p:cNvPr id="29" name="Picture 28" descr="Logo&#10;&#10;Description automatically generated">
            <a:extLst>
              <a:ext uri="{FF2B5EF4-FFF2-40B4-BE49-F238E27FC236}">
                <a16:creationId xmlns:a16="http://schemas.microsoft.com/office/drawing/2014/main" id="{8E9E22B1-9AF2-4C40-A3AB-474C0F8CF45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8169" y="4030720"/>
            <a:ext cx="2027103" cy="2312524"/>
          </a:xfrm>
          <a:prstGeom prst="rect">
            <a:avLst/>
          </a:prstGeom>
        </p:spPr>
      </p:pic>
      <p:pic>
        <p:nvPicPr>
          <p:cNvPr id="35" name="Picture 34">
            <a:extLst>
              <a:ext uri="{FF2B5EF4-FFF2-40B4-BE49-F238E27FC236}">
                <a16:creationId xmlns:a16="http://schemas.microsoft.com/office/drawing/2014/main" id="{21DA7D73-D47B-4780-8F80-DCF18142053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443853">
            <a:off x="8214873" y="1464652"/>
            <a:ext cx="2369260" cy="1663759"/>
          </a:xfrm>
          <a:prstGeom prst="rect">
            <a:avLst/>
          </a:prstGeom>
          <a:ln w="76200">
            <a:solidFill>
              <a:schemeClr val="bg1"/>
            </a:solidFill>
          </a:ln>
          <a:effectLst>
            <a:outerShdw blurRad="63500" sx="102000" sy="102000" algn="ctr" rotWithShape="0">
              <a:prstClr val="black">
                <a:alpha val="40000"/>
              </a:prstClr>
            </a:outerShdw>
          </a:effectLst>
        </p:spPr>
      </p:pic>
      <p:pic>
        <p:nvPicPr>
          <p:cNvPr id="6" name="Picture 5" descr="A picture containing shape&#10;&#10;Description automatically generated">
            <a:hlinkClick r:id="rId7" action="ppaction://hlinksldjump"/>
            <a:extLst>
              <a:ext uri="{FF2B5EF4-FFF2-40B4-BE49-F238E27FC236}">
                <a16:creationId xmlns:a16="http://schemas.microsoft.com/office/drawing/2014/main" id="{482E5A84-CD40-47C5-8334-E44679825C10}"/>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62276" y="5620870"/>
            <a:ext cx="2801789" cy="926524"/>
          </a:xfrm>
          <a:prstGeom prst="rect">
            <a:avLst/>
          </a:prstGeom>
        </p:spPr>
      </p:pic>
      <p:pic>
        <p:nvPicPr>
          <p:cNvPr id="7" name="Picture 6" descr="A picture containing icon&#10;&#10;Description automatically generated">
            <a:hlinkClick r:id="rId9" action="ppaction://hlinksldjump"/>
            <a:extLst>
              <a:ext uri="{FF2B5EF4-FFF2-40B4-BE49-F238E27FC236}">
                <a16:creationId xmlns:a16="http://schemas.microsoft.com/office/drawing/2014/main" id="{0CFC1DD0-4F74-4B61-8D30-E9C13D55A89A}"/>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42591" y="5620870"/>
            <a:ext cx="1531463" cy="926525"/>
          </a:xfrm>
          <a:prstGeom prst="rect">
            <a:avLst/>
          </a:prstGeom>
        </p:spPr>
      </p:pic>
      <p:sp>
        <p:nvSpPr>
          <p:cNvPr id="20" name="Title 1">
            <a:extLst>
              <a:ext uri="{FF2B5EF4-FFF2-40B4-BE49-F238E27FC236}">
                <a16:creationId xmlns:a16="http://schemas.microsoft.com/office/drawing/2014/main" id="{98213FA1-8556-48E6-8E8B-78D0920643AB}"/>
              </a:ext>
            </a:extLst>
          </p:cNvPr>
          <p:cNvSpPr txBox="1">
            <a:spLocks/>
          </p:cNvSpPr>
          <p:nvPr/>
        </p:nvSpPr>
        <p:spPr>
          <a:xfrm>
            <a:off x="240822" y="141375"/>
            <a:ext cx="1982720"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Feedback</a:t>
            </a:r>
          </a:p>
        </p:txBody>
      </p:sp>
    </p:spTree>
    <p:extLst>
      <p:ext uri="{BB962C8B-B14F-4D97-AF65-F5344CB8AC3E}">
        <p14:creationId xmlns:p14="http://schemas.microsoft.com/office/powerpoint/2010/main" val="1100581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383</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98 000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28 C</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4" name="Rectangle 3">
            <a:extLst>
              <a:ext uri="{FF2B5EF4-FFF2-40B4-BE49-F238E27FC236}">
                <a16:creationId xmlns:a16="http://schemas.microsoft.com/office/drawing/2014/main" id="{CC4AA182-BE32-4C15-BA99-037779CCE559}"/>
              </a:ext>
            </a:extLst>
          </p:cNvPr>
          <p:cNvSpPr/>
          <p:nvPr/>
        </p:nvSpPr>
        <p:spPr>
          <a:xfrm>
            <a:off x="4228965" y="2822572"/>
            <a:ext cx="263406" cy="3584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5BF25DF2-2C2B-4B86-BFD7-BF6DE72E0361}"/>
              </a:ext>
            </a:extLst>
          </p:cNvPr>
          <p:cNvSpPr txBox="1">
            <a:spLocks/>
          </p:cNvSpPr>
          <p:nvPr/>
        </p:nvSpPr>
        <p:spPr>
          <a:xfrm>
            <a:off x="4351525" y="2805772"/>
            <a:ext cx="74829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0.3</a:t>
            </a:r>
          </a:p>
        </p:txBody>
      </p:sp>
      <p:sp>
        <p:nvSpPr>
          <p:cNvPr id="2" name="Rectangle 1">
            <a:extLst>
              <a:ext uri="{FF2B5EF4-FFF2-40B4-BE49-F238E27FC236}">
                <a16:creationId xmlns:a16="http://schemas.microsoft.com/office/drawing/2014/main" id="{990BB38D-C64A-4359-9356-5F61C2B3EAD3}"/>
              </a:ext>
            </a:extLst>
          </p:cNvPr>
          <p:cNvSpPr/>
          <p:nvPr/>
        </p:nvSpPr>
        <p:spPr>
          <a:xfrm>
            <a:off x="1939636" y="2736653"/>
            <a:ext cx="1897300" cy="5789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-2</a:t>
            </a:r>
          </a:p>
        </p:txBody>
      </p:sp>
      <p:sp>
        <p:nvSpPr>
          <p:cNvPr id="10" name="Title 1">
            <a:extLst>
              <a:ext uri="{FF2B5EF4-FFF2-40B4-BE49-F238E27FC236}">
                <a16:creationId xmlns:a16="http://schemas.microsoft.com/office/drawing/2014/main" id="{2F8108E2-6B44-46FF-9E28-57412BBA5368}"/>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37" name="Straight Arrow Connector 36">
            <a:extLst>
              <a:ext uri="{FF2B5EF4-FFF2-40B4-BE49-F238E27FC236}">
                <a16:creationId xmlns:a16="http://schemas.microsoft.com/office/drawing/2014/main" id="{9D44289E-ADB6-410B-9E39-8341C429C5DB}"/>
              </a:ext>
            </a:extLst>
          </p:cNvPr>
          <p:cNvCxnSpPr>
            <a:cxnSpLocks/>
          </p:cNvCxnSpPr>
          <p:nvPr/>
        </p:nvCxnSpPr>
        <p:spPr>
          <a:xfrm flipV="1">
            <a:off x="7213669" y="2060745"/>
            <a:ext cx="0" cy="54569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F7B389F-01BD-48D6-B09C-289ED4EA0AD8}"/>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043165" y="2101028"/>
            <a:ext cx="390525" cy="257175"/>
          </a:xfrm>
          <a:prstGeom prst="rect">
            <a:avLst/>
          </a:prstGeom>
        </p:spPr>
      </p:pic>
      <p:pic>
        <p:nvPicPr>
          <p:cNvPr id="74" name="Picture 73" descr="A picture containing airplane&#10;&#10;Description automatically generated">
            <a:hlinkClick r:id="rId10"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13" name="Picture 12" descr="A close up of a screen&#10;&#10;Description automatically generated">
            <a:extLst>
              <a:ext uri="{FF2B5EF4-FFF2-40B4-BE49-F238E27FC236}">
                <a16:creationId xmlns:a16="http://schemas.microsoft.com/office/drawing/2014/main" id="{E529E991-5FE1-4EAC-BA35-D10A12393E9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15" name="Picture 14" descr="A close up of a screen&#10;&#10;Description automatically generated">
            <a:extLst>
              <a:ext uri="{FF2B5EF4-FFF2-40B4-BE49-F238E27FC236}">
                <a16:creationId xmlns:a16="http://schemas.microsoft.com/office/drawing/2014/main" id="{1D99F5D9-036D-47CB-B507-F6B4CA5EF56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16" name="Picture 15" descr="Logo&#10;&#10;Description automatically generated">
            <a:extLst>
              <a:ext uri="{FF2B5EF4-FFF2-40B4-BE49-F238E27FC236}">
                <a16:creationId xmlns:a16="http://schemas.microsoft.com/office/drawing/2014/main" id="{38C59EF9-F61B-46AD-8F1E-9CF9F78D79F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15044" y="5018349"/>
            <a:ext cx="482688" cy="384751"/>
          </a:xfrm>
          <a:prstGeom prst="rect">
            <a:avLst/>
          </a:prstGeom>
        </p:spPr>
      </p:pic>
      <p:pic>
        <p:nvPicPr>
          <p:cNvPr id="17" name="Picture 16" descr="Logo&#10;&#10;Description automatically generated">
            <a:extLst>
              <a:ext uri="{FF2B5EF4-FFF2-40B4-BE49-F238E27FC236}">
                <a16:creationId xmlns:a16="http://schemas.microsoft.com/office/drawing/2014/main" id="{6F0F9A1A-AE65-4E20-9316-44B7FDB74CC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8" name="Picture 17" descr="A close up of a screen&#10;&#10;Description automatically generated">
            <a:extLst>
              <a:ext uri="{FF2B5EF4-FFF2-40B4-BE49-F238E27FC236}">
                <a16:creationId xmlns:a16="http://schemas.microsoft.com/office/drawing/2014/main" id="{59763554-A3DB-4062-98D1-EAA92D639E8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19" name="Picture 18" descr="A close up of a screen&#10;&#10;Description automatically generated">
            <a:extLst>
              <a:ext uri="{FF2B5EF4-FFF2-40B4-BE49-F238E27FC236}">
                <a16:creationId xmlns:a16="http://schemas.microsoft.com/office/drawing/2014/main" id="{62614750-61AF-462C-9762-4F35F96D861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36" name="Picture 35" descr="A picture containing treemap chart&#10;&#10;Description automatically generated">
            <a:extLst>
              <a:ext uri="{FF2B5EF4-FFF2-40B4-BE49-F238E27FC236}">
                <a16:creationId xmlns:a16="http://schemas.microsoft.com/office/drawing/2014/main" id="{13F50AC9-B3AB-4F79-968A-EDE9E124359F}"/>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38" name="Rectangle 37">
            <a:extLst>
              <a:ext uri="{FF2B5EF4-FFF2-40B4-BE49-F238E27FC236}">
                <a16:creationId xmlns:a16="http://schemas.microsoft.com/office/drawing/2014/main" id="{A8E3D9F6-EC0C-45D9-ABEF-7433893BD506}"/>
              </a:ext>
            </a:extLst>
          </p:cNvPr>
          <p:cNvSpPr/>
          <p:nvPr/>
        </p:nvSpPr>
        <p:spPr>
          <a:xfrm>
            <a:off x="4183029" y="1825686"/>
            <a:ext cx="1412818"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itle 1">
            <a:extLst>
              <a:ext uri="{FF2B5EF4-FFF2-40B4-BE49-F238E27FC236}">
                <a16:creationId xmlns:a16="http://schemas.microsoft.com/office/drawing/2014/main" id="{59FC5482-18C7-4042-9A31-D0E0BE957F2D}"/>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630mm</a:t>
            </a:r>
          </a:p>
        </p:txBody>
      </p:sp>
    </p:spTree>
    <p:extLst>
      <p:ext uri="{BB962C8B-B14F-4D97-AF65-F5344CB8AC3E}">
        <p14:creationId xmlns:p14="http://schemas.microsoft.com/office/powerpoint/2010/main" val="20921775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1736065" y="4671955"/>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562018" y="1758462"/>
            <a:ext cx="3227737" cy="3444774"/>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400" i="0" u="none" strike="noStrike" kern="1200" cap="none" spc="0" normalizeH="0" baseline="0" noProof="0" dirty="0">
                <a:ln>
                  <a:noFill/>
                </a:ln>
                <a:solidFill>
                  <a:prstClr val="black"/>
                </a:solidFill>
                <a:effectLst/>
                <a:uLnTx/>
                <a:uFillTx/>
                <a:latin typeface="Arial "/>
                <a:ea typeface="+mn-ea"/>
                <a:cs typeface="+mn-cs"/>
              </a:rPr>
              <a:t>At last! T</a:t>
            </a:r>
            <a:r>
              <a:rPr lang="en-GB" sz="1400" b="0" dirty="0">
                <a:solidFill>
                  <a:prstClr val="black"/>
                </a:solidFill>
                <a:latin typeface="Arial "/>
              </a:rPr>
              <a:t>his might turn things around a bit. All the homes are occupied and our industrial output is beginning to increase.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400" b="0" dirty="0">
                <a:solidFill>
                  <a:prstClr val="black"/>
                </a:solidFill>
                <a:latin typeface="Arial "/>
              </a:rPr>
              <a:t>The remaining factories are looking for permission to expand.</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200" b="1" u="none" strike="noStrike" kern="1200" cap="none" spc="0" normalizeH="0" baseline="0" noProof="0" dirty="0">
                <a:ln>
                  <a:noFill/>
                </a:ln>
                <a:solidFill>
                  <a:prstClr val="black"/>
                </a:solidFill>
                <a:effectLst/>
                <a:uLnTx/>
                <a:uFillTx/>
                <a:latin typeface="Arial "/>
                <a:ea typeface="+mn-ea"/>
                <a:cs typeface="+mn-cs"/>
              </a:rPr>
              <a:t>Should we expand the industrial zone around Ocean City by 10%?</a:t>
            </a:r>
          </a:p>
        </p:txBody>
      </p:sp>
      <p:pic>
        <p:nvPicPr>
          <p:cNvPr id="25" name="Picture 24" descr="A picture containing icon&#10;&#10;Description automatically generated">
            <a:hlinkClick r:id="rId2" action="ppaction://hlinksldjump"/>
            <a:extLst>
              <a:ext uri="{FF2B5EF4-FFF2-40B4-BE49-F238E27FC236}">
                <a16:creationId xmlns:a16="http://schemas.microsoft.com/office/drawing/2014/main" id="{F7AFCE92-019A-46A7-B09C-987A18825C1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2274" y="5179021"/>
            <a:ext cx="1531463" cy="926525"/>
          </a:xfrm>
          <a:prstGeom prst="rect">
            <a:avLst/>
          </a:prstGeom>
        </p:spPr>
      </p:pic>
      <p:pic>
        <p:nvPicPr>
          <p:cNvPr id="27" name="Picture 26" descr="A picture containing drawing&#10;&#10;Description automatically generated">
            <a:hlinkClick r:id="rId4" action="ppaction://hlinksldjump"/>
            <a:extLst>
              <a:ext uri="{FF2B5EF4-FFF2-40B4-BE49-F238E27FC236}">
                <a16:creationId xmlns:a16="http://schemas.microsoft.com/office/drawing/2014/main" id="{4F6806CD-F924-4F5F-9E49-6134854F34D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91753" y="5179021"/>
            <a:ext cx="1529214" cy="926525"/>
          </a:xfrm>
          <a:prstGeom prst="rect">
            <a:avLst/>
          </a:prstGeom>
        </p:spPr>
      </p:pic>
      <p:pic>
        <p:nvPicPr>
          <p:cNvPr id="6" name="Picture 5" descr="A picture containing sitting, grass, green, bird&#10;&#10;Description automatically generated">
            <a:extLst>
              <a:ext uri="{FF2B5EF4-FFF2-40B4-BE49-F238E27FC236}">
                <a16:creationId xmlns:a16="http://schemas.microsoft.com/office/drawing/2014/main" id="{A00F30C0-E410-4E69-BFDE-849F6C2B92F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469184">
            <a:off x="6626835" y="4007143"/>
            <a:ext cx="2957101" cy="1906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B867B39C-1EF1-45A7-886D-A501C0D74C7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451404">
            <a:off x="6672479" y="4032631"/>
            <a:ext cx="2878972" cy="1867309"/>
          </a:xfrm>
          <a:prstGeom prst="rect">
            <a:avLst/>
          </a:prstGeom>
        </p:spPr>
      </p:pic>
      <p:pic>
        <p:nvPicPr>
          <p:cNvPr id="8" name="Picture 7" descr="A picture containing sitting, grass, green, bird&#10;&#10;Description automatically generated">
            <a:extLst>
              <a:ext uri="{FF2B5EF4-FFF2-40B4-BE49-F238E27FC236}">
                <a16:creationId xmlns:a16="http://schemas.microsoft.com/office/drawing/2014/main" id="{0CF667D1-2DCF-4F46-9D12-378D4D8B0BD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21448416">
            <a:off x="6287497" y="1548816"/>
            <a:ext cx="3847012" cy="25987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489C28E3-F186-461D-AC39-6CC9A15180F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21446603">
            <a:off x="6324740" y="1578836"/>
            <a:ext cx="3777039" cy="2527600"/>
          </a:xfrm>
          <a:prstGeom prst="rect">
            <a:avLst/>
          </a:prstGeom>
        </p:spPr>
      </p:pic>
      <p:sp>
        <p:nvSpPr>
          <p:cNvPr id="5" name="Title 1">
            <a:extLst>
              <a:ext uri="{FF2B5EF4-FFF2-40B4-BE49-F238E27FC236}">
                <a16:creationId xmlns:a16="http://schemas.microsoft.com/office/drawing/2014/main" id="{C07B8BFC-08AA-43CC-ACA8-F09301800CAF}"/>
              </a:ext>
            </a:extLst>
          </p:cNvPr>
          <p:cNvSpPr txBox="1">
            <a:spLocks/>
          </p:cNvSpPr>
          <p:nvPr/>
        </p:nvSpPr>
        <p:spPr>
          <a:xfrm>
            <a:off x="240822" y="141375"/>
            <a:ext cx="1855692"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Question</a:t>
            </a:r>
          </a:p>
        </p:txBody>
      </p:sp>
      <p:pic>
        <p:nvPicPr>
          <p:cNvPr id="16" name="Picture 15" descr="A close up of a logo&#10;&#10;Description automatically generated">
            <a:extLst>
              <a:ext uri="{FF2B5EF4-FFF2-40B4-BE49-F238E27FC236}">
                <a16:creationId xmlns:a16="http://schemas.microsoft.com/office/drawing/2014/main" id="{5000A525-03D5-49CB-B514-BD1617D05E47}"/>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310912" y="4454085"/>
            <a:ext cx="2298869" cy="2622554"/>
          </a:xfrm>
          <a:prstGeom prst="rect">
            <a:avLst/>
          </a:prstGeom>
        </p:spPr>
      </p:pic>
      <p:pic>
        <p:nvPicPr>
          <p:cNvPr id="18" name="Picture 17" descr="A picture containing object, clock&#10;&#10;Description automatically generated">
            <a:extLst>
              <a:ext uri="{FF2B5EF4-FFF2-40B4-BE49-F238E27FC236}">
                <a16:creationId xmlns:a16="http://schemas.microsoft.com/office/drawing/2014/main" id="{34E6B131-AFEE-4E4A-9635-8E44BCE9579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rot="314425">
            <a:off x="-79937" y="4722252"/>
            <a:ext cx="1467988" cy="2275382"/>
          </a:xfrm>
          <a:prstGeom prst="rect">
            <a:avLst/>
          </a:prstGeom>
        </p:spPr>
      </p:pic>
    </p:spTree>
    <p:extLst>
      <p:ext uri="{BB962C8B-B14F-4D97-AF65-F5344CB8AC3E}">
        <p14:creationId xmlns:p14="http://schemas.microsoft.com/office/powerpoint/2010/main" val="13019770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383</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98 000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28 C</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10" name="Title 1">
            <a:extLst>
              <a:ext uri="{FF2B5EF4-FFF2-40B4-BE49-F238E27FC236}">
                <a16:creationId xmlns:a16="http://schemas.microsoft.com/office/drawing/2014/main" id="{11CF6F8B-2AE9-4184-AC38-CCF9BC469091}"/>
              </a:ext>
            </a:extLst>
          </p:cNvPr>
          <p:cNvSpPr txBox="1">
            <a:spLocks/>
          </p:cNvSpPr>
          <p:nvPr/>
        </p:nvSpPr>
        <p:spPr>
          <a:xfrm>
            <a:off x="4351525" y="2805772"/>
            <a:ext cx="74829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0.3</a:t>
            </a:r>
          </a:p>
        </p:txBody>
      </p:sp>
      <p:sp>
        <p:nvSpPr>
          <p:cNvPr id="11" name="Rectangle 10">
            <a:extLst>
              <a:ext uri="{FF2B5EF4-FFF2-40B4-BE49-F238E27FC236}">
                <a16:creationId xmlns:a16="http://schemas.microsoft.com/office/drawing/2014/main" id="{CAFE6F74-2D96-4190-A1F8-1BFF5BB37D5C}"/>
              </a:ext>
            </a:extLst>
          </p:cNvPr>
          <p:cNvSpPr/>
          <p:nvPr/>
        </p:nvSpPr>
        <p:spPr>
          <a:xfrm>
            <a:off x="1939636" y="2736653"/>
            <a:ext cx="1897300" cy="57893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0</a:t>
            </a:r>
          </a:p>
        </p:txBody>
      </p:sp>
      <p:sp>
        <p:nvSpPr>
          <p:cNvPr id="13" name="Title 1">
            <a:extLst>
              <a:ext uri="{FF2B5EF4-FFF2-40B4-BE49-F238E27FC236}">
                <a16:creationId xmlns:a16="http://schemas.microsoft.com/office/drawing/2014/main" id="{313ACB81-F2B5-44A9-8A25-CDF41C7972BF}"/>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42" name="Straight Arrow Connector 41">
            <a:extLst>
              <a:ext uri="{FF2B5EF4-FFF2-40B4-BE49-F238E27FC236}">
                <a16:creationId xmlns:a16="http://schemas.microsoft.com/office/drawing/2014/main" id="{D1355F56-3C35-4344-8CEE-B6413ED04285}"/>
              </a:ext>
            </a:extLst>
          </p:cNvPr>
          <p:cNvCxnSpPr>
            <a:cxnSpLocks/>
          </p:cNvCxnSpPr>
          <p:nvPr/>
        </p:nvCxnSpPr>
        <p:spPr>
          <a:xfrm flipV="1">
            <a:off x="7213669" y="2060745"/>
            <a:ext cx="0" cy="54569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5FBC66E2-B405-4347-9027-715FCAF43702}"/>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043165" y="2101028"/>
            <a:ext cx="390525" cy="257175"/>
          </a:xfrm>
          <a:prstGeom prst="rect">
            <a:avLst/>
          </a:prstGeom>
        </p:spPr>
      </p:pic>
      <p:sp>
        <p:nvSpPr>
          <p:cNvPr id="18" name="Rectangle 17">
            <a:extLst>
              <a:ext uri="{FF2B5EF4-FFF2-40B4-BE49-F238E27FC236}">
                <a16:creationId xmlns:a16="http://schemas.microsoft.com/office/drawing/2014/main" id="{5DE1CF91-600B-481D-91CC-2794A99FA103}"/>
              </a:ext>
            </a:extLst>
          </p:cNvPr>
          <p:cNvSpPr/>
          <p:nvPr/>
        </p:nvSpPr>
        <p:spPr>
          <a:xfrm>
            <a:off x="4228965" y="2822572"/>
            <a:ext cx="263406" cy="3584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4" name="Picture 73" descr="A picture containing airplane&#10;&#10;Description automatically generated">
            <a:hlinkClick r:id="rId10"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2" name="Picture 1" descr="A close up of a screen&#10;&#10;Description automatically generated">
            <a:extLst>
              <a:ext uri="{FF2B5EF4-FFF2-40B4-BE49-F238E27FC236}">
                <a16:creationId xmlns:a16="http://schemas.microsoft.com/office/drawing/2014/main" id="{B1B2950A-7443-4842-B2F1-5C24C900775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4" name="Picture 3" descr="A close up of a screen&#10;&#10;Description automatically generated">
            <a:extLst>
              <a:ext uri="{FF2B5EF4-FFF2-40B4-BE49-F238E27FC236}">
                <a16:creationId xmlns:a16="http://schemas.microsoft.com/office/drawing/2014/main" id="{08A3B3F3-EC85-47D8-B7ED-14766100A2E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7" name="Picture 6" descr="Logo&#10;&#10;Description automatically generated">
            <a:extLst>
              <a:ext uri="{FF2B5EF4-FFF2-40B4-BE49-F238E27FC236}">
                <a16:creationId xmlns:a16="http://schemas.microsoft.com/office/drawing/2014/main" id="{18005D58-2507-46C6-8A02-C3996CD4888B}"/>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15044" y="5018349"/>
            <a:ext cx="482688" cy="384751"/>
          </a:xfrm>
          <a:prstGeom prst="rect">
            <a:avLst/>
          </a:prstGeom>
        </p:spPr>
      </p:pic>
      <p:pic>
        <p:nvPicPr>
          <p:cNvPr id="8" name="Picture 7" descr="Logo&#10;&#10;Description automatically generated">
            <a:extLst>
              <a:ext uri="{FF2B5EF4-FFF2-40B4-BE49-F238E27FC236}">
                <a16:creationId xmlns:a16="http://schemas.microsoft.com/office/drawing/2014/main" id="{9978B016-E2E6-4E0F-A792-3FBBC341067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2" name="Picture 11" descr="A close up of a screen&#10;&#10;Description automatically generated">
            <a:extLst>
              <a:ext uri="{FF2B5EF4-FFF2-40B4-BE49-F238E27FC236}">
                <a16:creationId xmlns:a16="http://schemas.microsoft.com/office/drawing/2014/main" id="{24FAD7A4-8320-48D5-9A43-91653537867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19" name="Picture 18" descr="A close up of a screen&#10;&#10;Description automatically generated">
            <a:extLst>
              <a:ext uri="{FF2B5EF4-FFF2-40B4-BE49-F238E27FC236}">
                <a16:creationId xmlns:a16="http://schemas.microsoft.com/office/drawing/2014/main" id="{E07AA29E-7919-477D-B544-B9E495F22A7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20" name="Picture 19" descr="A close up of a screen&#10;&#10;Description automatically generated">
            <a:extLst>
              <a:ext uri="{FF2B5EF4-FFF2-40B4-BE49-F238E27FC236}">
                <a16:creationId xmlns:a16="http://schemas.microsoft.com/office/drawing/2014/main" id="{F9E04DC6-FFE6-48BB-9CD9-34D623C5E71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86703" y="5350823"/>
            <a:ext cx="166592" cy="142093"/>
          </a:xfrm>
          <a:prstGeom prst="rect">
            <a:avLst/>
          </a:prstGeom>
        </p:spPr>
      </p:pic>
      <p:pic>
        <p:nvPicPr>
          <p:cNvPr id="21" name="Picture 20" descr="A close up of a screen&#10;&#10;Description automatically generated">
            <a:extLst>
              <a:ext uri="{FF2B5EF4-FFF2-40B4-BE49-F238E27FC236}">
                <a16:creationId xmlns:a16="http://schemas.microsoft.com/office/drawing/2014/main" id="{B941FC8C-DB5D-4448-9EAD-6D1DE919FA3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98895" y="5568224"/>
            <a:ext cx="166592" cy="142093"/>
          </a:xfrm>
          <a:prstGeom prst="rect">
            <a:avLst/>
          </a:prstGeom>
        </p:spPr>
      </p:pic>
      <p:pic>
        <p:nvPicPr>
          <p:cNvPr id="22" name="Picture 21" descr="A close up of a screen&#10;&#10;Description automatically generated">
            <a:extLst>
              <a:ext uri="{FF2B5EF4-FFF2-40B4-BE49-F238E27FC236}">
                <a16:creationId xmlns:a16="http://schemas.microsoft.com/office/drawing/2014/main" id="{3D2AE00E-EE17-4281-BD5B-F7138762888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86187" y="5460288"/>
            <a:ext cx="166592" cy="142093"/>
          </a:xfrm>
          <a:prstGeom prst="rect">
            <a:avLst/>
          </a:prstGeom>
        </p:spPr>
      </p:pic>
      <p:pic>
        <p:nvPicPr>
          <p:cNvPr id="40" name="Picture 39" descr="A picture containing treemap chart&#10;&#10;Description automatically generated">
            <a:extLst>
              <a:ext uri="{FF2B5EF4-FFF2-40B4-BE49-F238E27FC236}">
                <a16:creationId xmlns:a16="http://schemas.microsoft.com/office/drawing/2014/main" id="{6ACEF146-7D05-4196-B9A3-F574B5CAD582}"/>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41" name="Rectangle 40">
            <a:extLst>
              <a:ext uri="{FF2B5EF4-FFF2-40B4-BE49-F238E27FC236}">
                <a16:creationId xmlns:a16="http://schemas.microsoft.com/office/drawing/2014/main" id="{964E68BD-684F-4806-9691-6200CB442F95}"/>
              </a:ext>
            </a:extLst>
          </p:cNvPr>
          <p:cNvSpPr/>
          <p:nvPr/>
        </p:nvSpPr>
        <p:spPr>
          <a:xfrm>
            <a:off x="4183028" y="1825686"/>
            <a:ext cx="1476367"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itle 1">
            <a:extLst>
              <a:ext uri="{FF2B5EF4-FFF2-40B4-BE49-F238E27FC236}">
                <a16:creationId xmlns:a16="http://schemas.microsoft.com/office/drawing/2014/main" id="{E0E90F8B-237C-4D52-A844-9C393BA22B9D}"/>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710mm</a:t>
            </a:r>
          </a:p>
        </p:txBody>
      </p:sp>
    </p:spTree>
    <p:extLst>
      <p:ext uri="{BB962C8B-B14F-4D97-AF65-F5344CB8AC3E}">
        <p14:creationId xmlns:p14="http://schemas.microsoft.com/office/powerpoint/2010/main" val="2563751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654388F9-8AF6-446E-A292-3FDED45810C8}"/>
              </a:ext>
            </a:extLst>
          </p:cNvPr>
          <p:cNvSpPr/>
          <p:nvPr/>
        </p:nvSpPr>
        <p:spPr>
          <a:xfrm>
            <a:off x="2131901" y="1499198"/>
            <a:ext cx="3953121" cy="1706225"/>
          </a:xfrm>
          <a:prstGeom prst="roundRect">
            <a:avLst>
              <a:gd name="adj" fmla="val 5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2196526" y="1661661"/>
            <a:ext cx="3953121" cy="1663107"/>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b="0" i="0" u="none" strike="noStrike" kern="1200" cap="none" spc="0" normalizeH="0" baseline="0" noProof="0" dirty="0">
                <a:ln>
                  <a:noFill/>
                </a:ln>
                <a:solidFill>
                  <a:schemeClr val="bg1"/>
                </a:solidFill>
                <a:effectLst/>
                <a:uLnTx/>
                <a:uFillTx/>
                <a:latin typeface="Arial "/>
                <a:ea typeface="+mn-ea"/>
                <a:cs typeface="+mn-cs"/>
              </a:rPr>
              <a:t>Building new homes has led to a </a:t>
            </a:r>
            <a:r>
              <a:rPr lang="en-GB" dirty="0">
                <a:solidFill>
                  <a:schemeClr val="bg1"/>
                </a:solidFill>
                <a:latin typeface="Arial "/>
              </a:rPr>
              <a:t>rise</a:t>
            </a:r>
            <a:r>
              <a:rPr kumimoji="0" lang="en-GB" b="0" i="0" u="none" strike="noStrike" kern="1200" cap="none" spc="0" normalizeH="0" baseline="0" noProof="0" dirty="0">
                <a:ln>
                  <a:noFill/>
                </a:ln>
                <a:solidFill>
                  <a:schemeClr val="bg1"/>
                </a:solidFill>
                <a:effectLst/>
                <a:uLnTx/>
                <a:uFillTx/>
                <a:latin typeface="Arial "/>
                <a:ea typeface="+mn-ea"/>
                <a:cs typeface="+mn-cs"/>
              </a:rPr>
              <a:t> in our population and an increase in the amount of available skilled labour. The economy has seen a slight upturn but it definitely could be better. </a:t>
            </a:r>
            <a:endParaRPr kumimoji="0" lang="en-GB" b="0" i="0" u="none" strike="noStrike" kern="1200" cap="none" spc="0" normalizeH="0" baseline="0" noProof="0" dirty="0">
              <a:ln>
                <a:noFill/>
              </a:ln>
              <a:solidFill>
                <a:prstClr val="black"/>
              </a:solidFill>
              <a:effectLst/>
              <a:uLnTx/>
              <a:uFillTx/>
              <a:latin typeface="Arial "/>
              <a:ea typeface="+mn-ea"/>
              <a:cs typeface="+mn-cs"/>
            </a:endParaRPr>
          </a:p>
        </p:txBody>
      </p:sp>
      <p:pic>
        <p:nvPicPr>
          <p:cNvPr id="6" name="Picture 5">
            <a:extLst>
              <a:ext uri="{FF2B5EF4-FFF2-40B4-BE49-F238E27FC236}">
                <a16:creationId xmlns:a16="http://schemas.microsoft.com/office/drawing/2014/main" id="{341026A9-D298-472D-8BF2-B960BF46A6F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427113">
            <a:off x="6762538" y="1550042"/>
            <a:ext cx="3102557" cy="2193789"/>
          </a:xfrm>
          <a:prstGeom prst="rect">
            <a:avLst/>
          </a:prstGeom>
          <a:ln w="76200">
            <a:solidFill>
              <a:schemeClr val="bg1"/>
            </a:solid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62827BC3-E68D-4B7B-9C0D-9239C7FE47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51404">
            <a:off x="7458620" y="3822906"/>
            <a:ext cx="3044399" cy="1974606"/>
          </a:xfrm>
          <a:prstGeom prst="rect">
            <a:avLst/>
          </a:prstGeom>
          <a:ln w="76200">
            <a:solidFill>
              <a:schemeClr val="bg1"/>
            </a:solidFill>
          </a:ln>
          <a:effectLst>
            <a:outerShdw blurRad="63500" sx="102000" sy="102000" algn="ctr" rotWithShape="0">
              <a:prstClr val="black">
                <a:alpha val="40000"/>
              </a:prstClr>
            </a:outerShdw>
          </a:effectLst>
        </p:spPr>
      </p:pic>
      <p:pic>
        <p:nvPicPr>
          <p:cNvPr id="22" name="Picture 21" descr="A picture containing shape&#10;&#10;Description automatically generated">
            <a:hlinkClick r:id="rId4" action="ppaction://hlinksldjump"/>
            <a:extLst>
              <a:ext uri="{FF2B5EF4-FFF2-40B4-BE49-F238E27FC236}">
                <a16:creationId xmlns:a16="http://schemas.microsoft.com/office/drawing/2014/main" id="{98E1EF65-B95B-49BB-81EF-C14F1D5662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20950" y="4886739"/>
            <a:ext cx="2801789" cy="926524"/>
          </a:xfrm>
          <a:prstGeom prst="rect">
            <a:avLst/>
          </a:prstGeom>
        </p:spPr>
      </p:pic>
      <p:pic>
        <p:nvPicPr>
          <p:cNvPr id="23" name="Picture 22" descr="A picture containing icon&#10;&#10;Description automatically generated">
            <a:hlinkClick r:id="rId6" action="ppaction://hlinksldjump"/>
            <a:extLst>
              <a:ext uri="{FF2B5EF4-FFF2-40B4-BE49-F238E27FC236}">
                <a16:creationId xmlns:a16="http://schemas.microsoft.com/office/drawing/2014/main" id="{468CEAE0-73FB-47B9-9E08-F826FD9D16C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01265" y="4886739"/>
            <a:ext cx="1531463" cy="926525"/>
          </a:xfrm>
          <a:prstGeom prst="rect">
            <a:avLst/>
          </a:prstGeom>
        </p:spPr>
      </p:pic>
      <p:sp>
        <p:nvSpPr>
          <p:cNvPr id="24" name="Text Placeholder 3">
            <a:extLst>
              <a:ext uri="{FF2B5EF4-FFF2-40B4-BE49-F238E27FC236}">
                <a16:creationId xmlns:a16="http://schemas.microsoft.com/office/drawing/2014/main" id="{14225A6E-3905-4967-A965-6945CF1A74A8}"/>
              </a:ext>
            </a:extLst>
          </p:cNvPr>
          <p:cNvSpPr txBox="1">
            <a:spLocks/>
          </p:cNvSpPr>
          <p:nvPr/>
        </p:nvSpPr>
        <p:spPr>
          <a:xfrm>
            <a:off x="2605324" y="4334679"/>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26" name="TextBox 25">
            <a:extLst>
              <a:ext uri="{FF2B5EF4-FFF2-40B4-BE49-F238E27FC236}">
                <a16:creationId xmlns:a16="http://schemas.microsoft.com/office/drawing/2014/main" id="{1D8589C5-9CCF-4F3A-960E-68F82D3737BD}"/>
              </a:ext>
            </a:extLst>
          </p:cNvPr>
          <p:cNvSpPr txBox="1"/>
          <p:nvPr/>
        </p:nvSpPr>
        <p:spPr>
          <a:xfrm>
            <a:off x="2714515" y="3337827"/>
            <a:ext cx="278789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Would you like to try again?</a:t>
            </a:r>
          </a:p>
        </p:txBody>
      </p:sp>
      <p:pic>
        <p:nvPicPr>
          <p:cNvPr id="27" name="Picture 26" descr="A picture containing light, drawing, shirt&#10;&#10;Description automatically generated">
            <a:extLst>
              <a:ext uri="{FF2B5EF4-FFF2-40B4-BE49-F238E27FC236}">
                <a16:creationId xmlns:a16="http://schemas.microsoft.com/office/drawing/2014/main" id="{A4526006-C5FC-43D4-A937-E91A11207739}"/>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623317">
            <a:off x="10860788" y="1010413"/>
            <a:ext cx="1492048" cy="1702131"/>
          </a:xfrm>
          <a:prstGeom prst="rect">
            <a:avLst/>
          </a:prstGeom>
        </p:spPr>
      </p:pic>
      <p:pic>
        <p:nvPicPr>
          <p:cNvPr id="28" name="Picture 27" descr="A picture containing arrow&#10;&#10;Description automatically generated">
            <a:extLst>
              <a:ext uri="{FF2B5EF4-FFF2-40B4-BE49-F238E27FC236}">
                <a16:creationId xmlns:a16="http://schemas.microsoft.com/office/drawing/2014/main" id="{CEDA0775-3499-4984-9C8F-A8F8433C085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2666" y="4658838"/>
            <a:ext cx="2025709" cy="2308850"/>
          </a:xfrm>
          <a:prstGeom prst="rect">
            <a:avLst/>
          </a:prstGeom>
        </p:spPr>
      </p:pic>
      <p:sp>
        <p:nvSpPr>
          <p:cNvPr id="29" name="Title 1">
            <a:extLst>
              <a:ext uri="{FF2B5EF4-FFF2-40B4-BE49-F238E27FC236}">
                <a16:creationId xmlns:a16="http://schemas.microsoft.com/office/drawing/2014/main" id="{02585C8B-687D-40C3-9850-0D8FDD695440}"/>
              </a:ext>
            </a:extLst>
          </p:cNvPr>
          <p:cNvSpPr txBox="1">
            <a:spLocks/>
          </p:cNvSpPr>
          <p:nvPr/>
        </p:nvSpPr>
        <p:spPr>
          <a:xfrm>
            <a:off x="240822" y="141375"/>
            <a:ext cx="1982720"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Feedback</a:t>
            </a:r>
          </a:p>
        </p:txBody>
      </p:sp>
    </p:spTree>
    <p:extLst>
      <p:ext uri="{BB962C8B-B14F-4D97-AF65-F5344CB8AC3E}">
        <p14:creationId xmlns:p14="http://schemas.microsoft.com/office/powerpoint/2010/main" val="2197617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381</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85 000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27 C</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10" name="Title 1">
            <a:extLst>
              <a:ext uri="{FF2B5EF4-FFF2-40B4-BE49-F238E27FC236}">
                <a16:creationId xmlns:a16="http://schemas.microsoft.com/office/drawing/2014/main" id="{11CF6F8B-2AE9-4184-AC38-CCF9BC469091}"/>
              </a:ext>
            </a:extLst>
          </p:cNvPr>
          <p:cNvSpPr txBox="1">
            <a:spLocks/>
          </p:cNvSpPr>
          <p:nvPr/>
        </p:nvSpPr>
        <p:spPr>
          <a:xfrm>
            <a:off x="4351525" y="2805772"/>
            <a:ext cx="74829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0.3</a:t>
            </a:r>
          </a:p>
        </p:txBody>
      </p:sp>
      <p:sp>
        <p:nvSpPr>
          <p:cNvPr id="4" name="Rectangle 3">
            <a:extLst>
              <a:ext uri="{FF2B5EF4-FFF2-40B4-BE49-F238E27FC236}">
                <a16:creationId xmlns:a16="http://schemas.microsoft.com/office/drawing/2014/main" id="{FBAE5EC8-BA68-4679-A27D-56F4513B1EC8}"/>
              </a:ext>
            </a:extLst>
          </p:cNvPr>
          <p:cNvSpPr/>
          <p:nvPr/>
        </p:nvSpPr>
        <p:spPr>
          <a:xfrm>
            <a:off x="1939636" y="2736653"/>
            <a:ext cx="1897300" cy="5789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-7</a:t>
            </a:r>
          </a:p>
        </p:txBody>
      </p:sp>
      <p:sp>
        <p:nvSpPr>
          <p:cNvPr id="8" name="Title 1">
            <a:extLst>
              <a:ext uri="{FF2B5EF4-FFF2-40B4-BE49-F238E27FC236}">
                <a16:creationId xmlns:a16="http://schemas.microsoft.com/office/drawing/2014/main" id="{F2661793-C847-404A-BCE6-D63583022D42}"/>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38" name="Straight Arrow Connector 37">
            <a:extLst>
              <a:ext uri="{FF2B5EF4-FFF2-40B4-BE49-F238E27FC236}">
                <a16:creationId xmlns:a16="http://schemas.microsoft.com/office/drawing/2014/main" id="{0B1800A6-7F62-402A-AEAC-D2F9F9A06699}"/>
              </a:ext>
            </a:extLst>
          </p:cNvPr>
          <p:cNvCxnSpPr>
            <a:cxnSpLocks/>
          </p:cNvCxnSpPr>
          <p:nvPr/>
        </p:nvCxnSpPr>
        <p:spPr>
          <a:xfrm flipH="1" flipV="1">
            <a:off x="7100047" y="2042334"/>
            <a:ext cx="113622" cy="5641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613D3C61-079A-43B2-8A73-3D29C0A61CAA}"/>
              </a:ext>
            </a:extLst>
          </p:cNvPr>
          <p:cNvSpPr/>
          <p:nvPr/>
        </p:nvSpPr>
        <p:spPr>
          <a:xfrm>
            <a:off x="4228965" y="2822572"/>
            <a:ext cx="263406" cy="3584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4" name="Picture 73" descr="A picture containing airplane&#10;&#10;Description automatically generated">
            <a:hlinkClick r:id="rId9"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2" name="Picture 1" descr="A close up of a screen&#10;&#10;Description automatically generated">
            <a:extLst>
              <a:ext uri="{FF2B5EF4-FFF2-40B4-BE49-F238E27FC236}">
                <a16:creationId xmlns:a16="http://schemas.microsoft.com/office/drawing/2014/main" id="{51D604E9-CB28-458F-BD71-2F32299963F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7" name="Picture 6" descr="A close up of a screen&#10;&#10;Description automatically generated">
            <a:extLst>
              <a:ext uri="{FF2B5EF4-FFF2-40B4-BE49-F238E27FC236}">
                <a16:creationId xmlns:a16="http://schemas.microsoft.com/office/drawing/2014/main" id="{2679C7D8-8026-435E-8725-A64A27032E8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13" name="Picture 12" descr="Logo&#10;&#10;Description automatically generated">
            <a:extLst>
              <a:ext uri="{FF2B5EF4-FFF2-40B4-BE49-F238E27FC236}">
                <a16:creationId xmlns:a16="http://schemas.microsoft.com/office/drawing/2014/main" id="{7B1751B7-386D-48CE-9028-E9682C037B8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15044" y="5018349"/>
            <a:ext cx="482688" cy="384751"/>
          </a:xfrm>
          <a:prstGeom prst="rect">
            <a:avLst/>
          </a:prstGeom>
        </p:spPr>
      </p:pic>
      <p:pic>
        <p:nvPicPr>
          <p:cNvPr id="15" name="Picture 14" descr="Logo&#10;&#10;Description automatically generated">
            <a:extLst>
              <a:ext uri="{FF2B5EF4-FFF2-40B4-BE49-F238E27FC236}">
                <a16:creationId xmlns:a16="http://schemas.microsoft.com/office/drawing/2014/main" id="{02A09EA3-07BB-4B63-B395-1BB1848BFA2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6" name="Picture 15" descr="A close up of a screen&#10;&#10;Description automatically generated">
            <a:extLst>
              <a:ext uri="{FF2B5EF4-FFF2-40B4-BE49-F238E27FC236}">
                <a16:creationId xmlns:a16="http://schemas.microsoft.com/office/drawing/2014/main" id="{DAAB15FA-1DDD-4A63-BD0B-074B4259118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17" name="Picture 16" descr="A close up of a screen&#10;&#10;Description automatically generated">
            <a:extLst>
              <a:ext uri="{FF2B5EF4-FFF2-40B4-BE49-F238E27FC236}">
                <a16:creationId xmlns:a16="http://schemas.microsoft.com/office/drawing/2014/main" id="{A543F9A7-98CD-4477-840C-519F797FE310}"/>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35" name="Picture 34" descr="A picture containing treemap chart&#10;&#10;Description automatically generated">
            <a:extLst>
              <a:ext uri="{FF2B5EF4-FFF2-40B4-BE49-F238E27FC236}">
                <a16:creationId xmlns:a16="http://schemas.microsoft.com/office/drawing/2014/main" id="{38208701-1249-4E53-B569-78812E6C188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36" name="Rectangle 35">
            <a:extLst>
              <a:ext uri="{FF2B5EF4-FFF2-40B4-BE49-F238E27FC236}">
                <a16:creationId xmlns:a16="http://schemas.microsoft.com/office/drawing/2014/main" id="{003EADD9-5CEA-4A38-95B4-D4B56F5C8BDB}"/>
              </a:ext>
            </a:extLst>
          </p:cNvPr>
          <p:cNvSpPr/>
          <p:nvPr/>
        </p:nvSpPr>
        <p:spPr>
          <a:xfrm>
            <a:off x="4183029" y="1825686"/>
            <a:ext cx="1505698"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itle 1">
            <a:extLst>
              <a:ext uri="{FF2B5EF4-FFF2-40B4-BE49-F238E27FC236}">
                <a16:creationId xmlns:a16="http://schemas.microsoft.com/office/drawing/2014/main" id="{D309049F-FBB4-44A4-8173-5AF4368D1884}"/>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740mm</a:t>
            </a:r>
          </a:p>
        </p:txBody>
      </p:sp>
    </p:spTree>
    <p:extLst>
      <p:ext uri="{BB962C8B-B14F-4D97-AF65-F5344CB8AC3E}">
        <p14:creationId xmlns:p14="http://schemas.microsoft.com/office/powerpoint/2010/main" val="41171395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654388F9-8AF6-446E-A292-3FDED45810C8}"/>
              </a:ext>
            </a:extLst>
          </p:cNvPr>
          <p:cNvSpPr/>
          <p:nvPr/>
        </p:nvSpPr>
        <p:spPr>
          <a:xfrm>
            <a:off x="2291965" y="1618353"/>
            <a:ext cx="3448885" cy="1530307"/>
          </a:xfrm>
          <a:prstGeom prst="roundRect">
            <a:avLst>
              <a:gd name="adj" fmla="val 5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2605324" y="4334679"/>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2522230" y="1732999"/>
            <a:ext cx="3156903" cy="2750040"/>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b="0" i="0" u="none" strike="noStrike" kern="1200" cap="none" spc="0" normalizeH="0" baseline="0" noProof="0" dirty="0">
                <a:ln>
                  <a:noFill/>
                </a:ln>
                <a:solidFill>
                  <a:schemeClr val="bg1"/>
                </a:solidFill>
                <a:effectLst/>
                <a:uLnTx/>
                <a:uFillTx/>
                <a:latin typeface="Arial "/>
                <a:ea typeface="+mn-ea"/>
                <a:cs typeface="+mn-cs"/>
              </a:rPr>
              <a:t>This may have come in too late. An increase in the amount of available skilled labour has encouraged a slight upturn in the economy but nothing fantastic.</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Would you like to try again?</a:t>
            </a:r>
          </a:p>
        </p:txBody>
      </p:sp>
      <p:pic>
        <p:nvPicPr>
          <p:cNvPr id="14" name="Picture 13" descr="A picture containing shape&#10;&#10;Description automatically generated">
            <a:hlinkClick r:id="rId2" action="ppaction://hlinksldjump"/>
            <a:extLst>
              <a:ext uri="{FF2B5EF4-FFF2-40B4-BE49-F238E27FC236}">
                <a16:creationId xmlns:a16="http://schemas.microsoft.com/office/drawing/2014/main" id="{50AFAC08-08E1-4FAE-A38F-14F5311884C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20950" y="4886739"/>
            <a:ext cx="2801789" cy="926524"/>
          </a:xfrm>
          <a:prstGeom prst="rect">
            <a:avLst/>
          </a:prstGeom>
        </p:spPr>
      </p:pic>
      <p:pic>
        <p:nvPicPr>
          <p:cNvPr id="19" name="Picture 18" descr="A picture containing icon&#10;&#10;Description automatically generated">
            <a:hlinkClick r:id="rId4" action="ppaction://hlinksldjump"/>
            <a:extLst>
              <a:ext uri="{FF2B5EF4-FFF2-40B4-BE49-F238E27FC236}">
                <a16:creationId xmlns:a16="http://schemas.microsoft.com/office/drawing/2014/main" id="{C23D715D-924B-4F40-8987-E06ED54EE43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01265" y="4886739"/>
            <a:ext cx="1531463" cy="926525"/>
          </a:xfrm>
          <a:prstGeom prst="rect">
            <a:avLst/>
          </a:prstGeom>
        </p:spPr>
      </p:pic>
      <p:pic>
        <p:nvPicPr>
          <p:cNvPr id="18" name="Picture 17">
            <a:extLst>
              <a:ext uri="{FF2B5EF4-FFF2-40B4-BE49-F238E27FC236}">
                <a16:creationId xmlns:a16="http://schemas.microsoft.com/office/drawing/2014/main" id="{06435021-3215-4D0F-B9F6-E5CC6FF4FC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427113">
            <a:off x="6762538" y="1550042"/>
            <a:ext cx="3102557" cy="2193789"/>
          </a:xfrm>
          <a:prstGeom prst="rect">
            <a:avLst/>
          </a:prstGeom>
          <a:ln w="76200">
            <a:solidFill>
              <a:schemeClr val="bg1"/>
            </a:solidFill>
          </a:ln>
          <a:effectLst>
            <a:outerShdw blurRad="63500" sx="102000" sy="102000" algn="ctr" rotWithShape="0">
              <a:prstClr val="black">
                <a:alpha val="40000"/>
              </a:prstClr>
            </a:outerShdw>
          </a:effectLst>
        </p:spPr>
      </p:pic>
      <p:pic>
        <p:nvPicPr>
          <p:cNvPr id="20" name="Picture 19">
            <a:extLst>
              <a:ext uri="{FF2B5EF4-FFF2-40B4-BE49-F238E27FC236}">
                <a16:creationId xmlns:a16="http://schemas.microsoft.com/office/drawing/2014/main" id="{6ACFF5B4-50DC-46B8-B5DE-0EA056B9992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451404">
            <a:off x="7458620" y="3822906"/>
            <a:ext cx="3044399" cy="1974606"/>
          </a:xfrm>
          <a:prstGeom prst="rect">
            <a:avLst/>
          </a:prstGeom>
          <a:ln w="76200">
            <a:solidFill>
              <a:schemeClr val="bg1"/>
            </a:solidFill>
          </a:ln>
          <a:effectLst>
            <a:outerShdw blurRad="63500" sx="102000" sy="102000" algn="ctr" rotWithShape="0">
              <a:prstClr val="black">
                <a:alpha val="40000"/>
              </a:prstClr>
            </a:outerShdw>
          </a:effectLst>
        </p:spPr>
      </p:pic>
      <p:pic>
        <p:nvPicPr>
          <p:cNvPr id="21" name="Picture 20" descr="A picture containing light, drawing, shirt&#10;&#10;Description automatically generated">
            <a:extLst>
              <a:ext uri="{FF2B5EF4-FFF2-40B4-BE49-F238E27FC236}">
                <a16:creationId xmlns:a16="http://schemas.microsoft.com/office/drawing/2014/main" id="{61C1D9FC-AC15-498D-AD86-453C1EF9EB4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623317">
            <a:off x="10860788" y="1010413"/>
            <a:ext cx="1492048" cy="1702131"/>
          </a:xfrm>
          <a:prstGeom prst="rect">
            <a:avLst/>
          </a:prstGeom>
        </p:spPr>
      </p:pic>
      <p:pic>
        <p:nvPicPr>
          <p:cNvPr id="22" name="Picture 21" descr="A picture containing arrow&#10;&#10;Description automatically generated">
            <a:extLst>
              <a:ext uri="{FF2B5EF4-FFF2-40B4-BE49-F238E27FC236}">
                <a16:creationId xmlns:a16="http://schemas.microsoft.com/office/drawing/2014/main" id="{90174C17-DED3-466A-BB9E-DB7C000692F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12666" y="4658838"/>
            <a:ext cx="2025709" cy="2308850"/>
          </a:xfrm>
          <a:prstGeom prst="rect">
            <a:avLst/>
          </a:prstGeom>
        </p:spPr>
      </p:pic>
      <p:sp>
        <p:nvSpPr>
          <p:cNvPr id="23" name="Title 1">
            <a:extLst>
              <a:ext uri="{FF2B5EF4-FFF2-40B4-BE49-F238E27FC236}">
                <a16:creationId xmlns:a16="http://schemas.microsoft.com/office/drawing/2014/main" id="{21A6C805-7999-4C01-9F9A-B5A797F76A33}"/>
              </a:ext>
            </a:extLst>
          </p:cNvPr>
          <p:cNvSpPr txBox="1">
            <a:spLocks/>
          </p:cNvSpPr>
          <p:nvPr/>
        </p:nvSpPr>
        <p:spPr>
          <a:xfrm>
            <a:off x="240822" y="141375"/>
            <a:ext cx="1982720"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Feedback</a:t>
            </a:r>
          </a:p>
        </p:txBody>
      </p:sp>
    </p:spTree>
    <p:extLst>
      <p:ext uri="{BB962C8B-B14F-4D97-AF65-F5344CB8AC3E}">
        <p14:creationId xmlns:p14="http://schemas.microsoft.com/office/powerpoint/2010/main" val="2734996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385</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102 500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28 C</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2" name="Rectangle 1">
            <a:extLst>
              <a:ext uri="{FF2B5EF4-FFF2-40B4-BE49-F238E27FC236}">
                <a16:creationId xmlns:a16="http://schemas.microsoft.com/office/drawing/2014/main" id="{CE0FDA60-C0F5-426E-86C1-DCC9A97EA667}"/>
              </a:ext>
            </a:extLst>
          </p:cNvPr>
          <p:cNvSpPr/>
          <p:nvPr/>
        </p:nvSpPr>
        <p:spPr>
          <a:xfrm>
            <a:off x="4217578" y="2827495"/>
            <a:ext cx="466982" cy="35333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E4142757-3213-4E7C-8BA1-3D964604E1AE}"/>
              </a:ext>
            </a:extLst>
          </p:cNvPr>
          <p:cNvSpPr txBox="1">
            <a:spLocks/>
          </p:cNvSpPr>
          <p:nvPr/>
        </p:nvSpPr>
        <p:spPr>
          <a:xfrm>
            <a:off x="4541339" y="2820104"/>
            <a:ext cx="6873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1</a:t>
            </a:r>
          </a:p>
        </p:txBody>
      </p:sp>
      <p:sp>
        <p:nvSpPr>
          <p:cNvPr id="11" name="Rectangle 10">
            <a:extLst>
              <a:ext uri="{FF2B5EF4-FFF2-40B4-BE49-F238E27FC236}">
                <a16:creationId xmlns:a16="http://schemas.microsoft.com/office/drawing/2014/main" id="{45673954-99E4-47DE-B00E-F6007E65BA20}"/>
              </a:ext>
            </a:extLst>
          </p:cNvPr>
          <p:cNvSpPr/>
          <p:nvPr/>
        </p:nvSpPr>
        <p:spPr>
          <a:xfrm>
            <a:off x="1939636" y="2736653"/>
            <a:ext cx="1897300" cy="578937"/>
          </a:xfrm>
          <a:prstGeom prst="rect">
            <a:avLst/>
          </a:prstGeom>
          <a:solidFill>
            <a:srgbClr val="6EE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5</a:t>
            </a:r>
          </a:p>
        </p:txBody>
      </p:sp>
      <p:sp>
        <p:nvSpPr>
          <p:cNvPr id="13" name="Title 1">
            <a:extLst>
              <a:ext uri="{FF2B5EF4-FFF2-40B4-BE49-F238E27FC236}">
                <a16:creationId xmlns:a16="http://schemas.microsoft.com/office/drawing/2014/main" id="{64C41120-6AAD-46E7-8E11-172DCE7A61F4}"/>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42" name="Straight Arrow Connector 41">
            <a:extLst>
              <a:ext uri="{FF2B5EF4-FFF2-40B4-BE49-F238E27FC236}">
                <a16:creationId xmlns:a16="http://schemas.microsoft.com/office/drawing/2014/main" id="{8592A2EA-B75A-4C87-92D8-1725797B6281}"/>
              </a:ext>
            </a:extLst>
          </p:cNvPr>
          <p:cNvCxnSpPr>
            <a:cxnSpLocks/>
          </p:cNvCxnSpPr>
          <p:nvPr/>
        </p:nvCxnSpPr>
        <p:spPr>
          <a:xfrm flipV="1">
            <a:off x="7213669" y="2060745"/>
            <a:ext cx="0" cy="54569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40E82960-BDA2-4353-B8D0-6D73128CBB1E}"/>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043165" y="2101028"/>
            <a:ext cx="390525" cy="257175"/>
          </a:xfrm>
          <a:prstGeom prst="rect">
            <a:avLst/>
          </a:prstGeom>
        </p:spPr>
      </p:pic>
      <p:pic>
        <p:nvPicPr>
          <p:cNvPr id="22" name="Picture 21">
            <a:extLst>
              <a:ext uri="{FF2B5EF4-FFF2-40B4-BE49-F238E27FC236}">
                <a16:creationId xmlns:a16="http://schemas.microsoft.com/office/drawing/2014/main" id="{253C6C54-277E-40B2-8BCA-28BA660163F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606264" y="2456688"/>
            <a:ext cx="342752" cy="225715"/>
          </a:xfrm>
          <a:prstGeom prst="rect">
            <a:avLst/>
          </a:prstGeom>
        </p:spPr>
      </p:pic>
      <p:pic>
        <p:nvPicPr>
          <p:cNvPr id="74" name="Picture 73" descr="A picture containing airplane&#10;&#10;Description automatically generated">
            <a:hlinkClick r:id="rId10"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4" name="Picture 3" descr="A close up of a screen&#10;&#10;Description automatically generated">
            <a:extLst>
              <a:ext uri="{FF2B5EF4-FFF2-40B4-BE49-F238E27FC236}">
                <a16:creationId xmlns:a16="http://schemas.microsoft.com/office/drawing/2014/main" id="{C427A2CA-05C3-4865-9E59-39EF40007F6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7" name="Picture 6" descr="A close up of a screen&#10;&#10;Description automatically generated">
            <a:extLst>
              <a:ext uri="{FF2B5EF4-FFF2-40B4-BE49-F238E27FC236}">
                <a16:creationId xmlns:a16="http://schemas.microsoft.com/office/drawing/2014/main" id="{84F1B9D3-94BB-47B6-8B68-6AAAF679210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8" name="Picture 7" descr="Logo&#10;&#10;Description automatically generated">
            <a:extLst>
              <a:ext uri="{FF2B5EF4-FFF2-40B4-BE49-F238E27FC236}">
                <a16:creationId xmlns:a16="http://schemas.microsoft.com/office/drawing/2014/main" id="{7F4AB296-8079-4B92-AF0A-A98CC3DDCFB9}"/>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15044" y="5018349"/>
            <a:ext cx="482688" cy="384751"/>
          </a:xfrm>
          <a:prstGeom prst="rect">
            <a:avLst/>
          </a:prstGeom>
        </p:spPr>
      </p:pic>
      <p:pic>
        <p:nvPicPr>
          <p:cNvPr id="12" name="Picture 11" descr="Logo&#10;&#10;Description automatically generated">
            <a:extLst>
              <a:ext uri="{FF2B5EF4-FFF2-40B4-BE49-F238E27FC236}">
                <a16:creationId xmlns:a16="http://schemas.microsoft.com/office/drawing/2014/main" id="{5C33DFC3-070A-4172-85DF-23CEC0F652A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7" name="Picture 16" descr="A close up of a screen&#10;&#10;Description automatically generated">
            <a:extLst>
              <a:ext uri="{FF2B5EF4-FFF2-40B4-BE49-F238E27FC236}">
                <a16:creationId xmlns:a16="http://schemas.microsoft.com/office/drawing/2014/main" id="{D8FF3D20-2CDA-4D17-B951-729DE548BB2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18" name="Picture 17" descr="A close up of a screen&#10;&#10;Description automatically generated">
            <a:extLst>
              <a:ext uri="{FF2B5EF4-FFF2-40B4-BE49-F238E27FC236}">
                <a16:creationId xmlns:a16="http://schemas.microsoft.com/office/drawing/2014/main" id="{33A0716A-F8A3-4B26-B3BE-05C3A1B6FD1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19" name="Picture 18" descr="A close up of a screen&#10;&#10;Description automatically generated">
            <a:extLst>
              <a:ext uri="{FF2B5EF4-FFF2-40B4-BE49-F238E27FC236}">
                <a16:creationId xmlns:a16="http://schemas.microsoft.com/office/drawing/2014/main" id="{B4BAAEBD-9249-49D6-B36C-A8AF653753F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86703" y="5350823"/>
            <a:ext cx="166592" cy="142093"/>
          </a:xfrm>
          <a:prstGeom prst="rect">
            <a:avLst/>
          </a:prstGeom>
        </p:spPr>
      </p:pic>
      <p:pic>
        <p:nvPicPr>
          <p:cNvPr id="20" name="Picture 19" descr="A close up of a screen&#10;&#10;Description automatically generated">
            <a:extLst>
              <a:ext uri="{FF2B5EF4-FFF2-40B4-BE49-F238E27FC236}">
                <a16:creationId xmlns:a16="http://schemas.microsoft.com/office/drawing/2014/main" id="{1336AC33-C47A-49A5-8B45-13DBBDBFBDD6}"/>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98895" y="5568224"/>
            <a:ext cx="166592" cy="142093"/>
          </a:xfrm>
          <a:prstGeom prst="rect">
            <a:avLst/>
          </a:prstGeom>
        </p:spPr>
      </p:pic>
      <p:pic>
        <p:nvPicPr>
          <p:cNvPr id="23" name="Picture 22" descr="A close up of a screen&#10;&#10;Description automatically generated">
            <a:extLst>
              <a:ext uri="{FF2B5EF4-FFF2-40B4-BE49-F238E27FC236}">
                <a16:creationId xmlns:a16="http://schemas.microsoft.com/office/drawing/2014/main" id="{49A7E0EB-678C-4246-958B-565DE87ADB2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86187" y="5460288"/>
            <a:ext cx="166592" cy="142093"/>
          </a:xfrm>
          <a:prstGeom prst="rect">
            <a:avLst/>
          </a:prstGeom>
        </p:spPr>
      </p:pic>
      <p:pic>
        <p:nvPicPr>
          <p:cNvPr id="24" name="Picture 23" descr="Logo&#10;&#10;Description automatically generated">
            <a:extLst>
              <a:ext uri="{FF2B5EF4-FFF2-40B4-BE49-F238E27FC236}">
                <a16:creationId xmlns:a16="http://schemas.microsoft.com/office/drawing/2014/main" id="{B9FD5160-126C-4B3E-BF58-35E8F2ACE0CD}"/>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6898534" y="5515498"/>
            <a:ext cx="305080" cy="397840"/>
          </a:xfrm>
          <a:prstGeom prst="rect">
            <a:avLst/>
          </a:prstGeom>
        </p:spPr>
      </p:pic>
      <p:pic>
        <p:nvPicPr>
          <p:cNvPr id="45" name="Picture 44" descr="A picture containing treemap chart&#10;&#10;Description automatically generated">
            <a:extLst>
              <a:ext uri="{FF2B5EF4-FFF2-40B4-BE49-F238E27FC236}">
                <a16:creationId xmlns:a16="http://schemas.microsoft.com/office/drawing/2014/main" id="{64D3D3D5-ED20-4A5A-ACDD-82CD24D0531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47" name="Rectangle 46">
            <a:extLst>
              <a:ext uri="{FF2B5EF4-FFF2-40B4-BE49-F238E27FC236}">
                <a16:creationId xmlns:a16="http://schemas.microsoft.com/office/drawing/2014/main" id="{D67DEFD4-AC71-4B48-B05D-EA1721654075}"/>
              </a:ext>
            </a:extLst>
          </p:cNvPr>
          <p:cNvSpPr/>
          <p:nvPr/>
        </p:nvSpPr>
        <p:spPr>
          <a:xfrm>
            <a:off x="4183028" y="1825686"/>
            <a:ext cx="1465775"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itle 1">
            <a:extLst>
              <a:ext uri="{FF2B5EF4-FFF2-40B4-BE49-F238E27FC236}">
                <a16:creationId xmlns:a16="http://schemas.microsoft.com/office/drawing/2014/main" id="{C197D665-8886-4C04-9F36-2F1D5FF5AC87}"/>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710mm</a:t>
            </a:r>
          </a:p>
        </p:txBody>
      </p:sp>
    </p:spTree>
    <p:extLst>
      <p:ext uri="{BB962C8B-B14F-4D97-AF65-F5344CB8AC3E}">
        <p14:creationId xmlns:p14="http://schemas.microsoft.com/office/powerpoint/2010/main" val="42806092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F8C344-1627-4CB2-BD35-7DE5C0B5FD0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437063">
            <a:off x="7343347" y="1646016"/>
            <a:ext cx="3093644" cy="2022229"/>
          </a:xfrm>
          <a:prstGeom prst="rect">
            <a:avLst/>
          </a:prstGeom>
          <a:ln w="76200">
            <a:solidFill>
              <a:schemeClr val="bg1"/>
            </a:solidFill>
          </a:ln>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E28E17AC-1B7F-40EA-984B-2DCF90A559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19048">
            <a:off x="7740325" y="3791649"/>
            <a:ext cx="2658888" cy="1841084"/>
          </a:xfrm>
          <a:prstGeom prst="rect">
            <a:avLst/>
          </a:prstGeom>
          <a:ln w="76200">
            <a:solidFill>
              <a:schemeClr val="bg1"/>
            </a:solidFill>
          </a:ln>
          <a:effectLst>
            <a:outerShdw blurRad="63500" sx="102000" sy="102000" algn="ctr" rotWithShape="0">
              <a:prstClr val="black">
                <a:alpha val="40000"/>
              </a:prstClr>
            </a:outerShdw>
          </a:effectLst>
        </p:spPr>
      </p:pic>
      <p:sp>
        <p:nvSpPr>
          <p:cNvPr id="6" name="Rectangle: Rounded Corners 5">
            <a:extLst>
              <a:ext uri="{FF2B5EF4-FFF2-40B4-BE49-F238E27FC236}">
                <a16:creationId xmlns:a16="http://schemas.microsoft.com/office/drawing/2014/main" id="{6B99381A-A575-447B-9DD3-DA993FACB06D}"/>
              </a:ext>
            </a:extLst>
          </p:cNvPr>
          <p:cNvSpPr/>
          <p:nvPr/>
        </p:nvSpPr>
        <p:spPr>
          <a:xfrm>
            <a:off x="1295289" y="1493425"/>
            <a:ext cx="5623434" cy="2594990"/>
          </a:xfrm>
          <a:prstGeom prst="roundRect">
            <a:avLst>
              <a:gd name="adj" fmla="val 5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2539243" y="4528605"/>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373450" y="1517186"/>
            <a:ext cx="5623434" cy="3260910"/>
          </a:xfrm>
          <a:prstGeom prst="rect">
            <a:avLst/>
          </a:prstGeom>
        </p:spPr>
        <p:txBody>
          <a:bodyPr>
            <a:normAutofit fontScale="92500" lnSpcReduction="20000"/>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b="0" i="0" u="none" strike="noStrike" kern="1200" cap="none" spc="0" normalizeH="0" baseline="0" noProof="0" dirty="0">
                <a:ln>
                  <a:noFill/>
                </a:ln>
                <a:solidFill>
                  <a:schemeClr val="bg1"/>
                </a:solidFill>
                <a:effectLst/>
                <a:uLnTx/>
                <a:uFillTx/>
                <a:latin typeface="Arial "/>
                <a:ea typeface="+mn-ea"/>
                <a:cs typeface="+mn-cs"/>
              </a:rPr>
              <a:t>There is some concern amongst businesses in the industrial zone that the future lack of power could limit growth. However, the general population seems quite happy with your decision as there was concern about pollution and increased carbon emissions from a new power station. </a:t>
            </a:r>
            <a:br>
              <a:rPr kumimoji="0" lang="en-GB" b="0" i="0" u="none" strike="noStrike" kern="1200" cap="none" spc="0" normalizeH="0" baseline="0" noProof="0" dirty="0">
                <a:ln>
                  <a:noFill/>
                </a:ln>
                <a:solidFill>
                  <a:schemeClr val="bg1"/>
                </a:solidFill>
                <a:effectLst/>
                <a:uLnTx/>
                <a:uFillTx/>
                <a:latin typeface="Arial "/>
                <a:ea typeface="+mn-ea"/>
                <a:cs typeface="+mn-cs"/>
              </a:rPr>
            </a:br>
            <a:br>
              <a:rPr kumimoji="0" lang="en-GB" b="0" i="0" u="none" strike="noStrike" kern="1200" cap="none" spc="0" normalizeH="0" baseline="0" noProof="0" dirty="0">
                <a:ln>
                  <a:noFill/>
                </a:ln>
                <a:solidFill>
                  <a:schemeClr val="bg1"/>
                </a:solidFill>
                <a:effectLst/>
                <a:uLnTx/>
                <a:uFillTx/>
                <a:latin typeface="Arial "/>
                <a:ea typeface="+mn-ea"/>
                <a:cs typeface="+mn-cs"/>
              </a:rPr>
            </a:br>
            <a:r>
              <a:rPr kumimoji="0" lang="en-GB" b="0" i="0" u="none" strike="noStrike" kern="1200" cap="none" spc="0" normalizeH="0" baseline="0" noProof="0" dirty="0">
                <a:ln>
                  <a:noFill/>
                </a:ln>
                <a:solidFill>
                  <a:schemeClr val="bg1"/>
                </a:solidFill>
                <a:effectLst/>
                <a:uLnTx/>
                <a:uFillTx/>
                <a:latin typeface="Arial "/>
                <a:ea typeface="+mn-ea"/>
                <a:cs typeface="+mn-cs"/>
              </a:rPr>
              <a:t>For now, businesses are investing in more energy efficient machinery and this has actually allowed some of them to expand.</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b="0" i="0" u="none" strike="noStrike" kern="1200" cap="none" spc="0" normalizeH="0" baseline="0" noProof="0" dirty="0">
              <a:ln>
                <a:noFill/>
              </a:ln>
              <a:solidFill>
                <a:schemeClr val="bg1"/>
              </a:solidFill>
              <a:effectLst/>
              <a:uLnTx/>
              <a:uFillTx/>
              <a:latin typeface="Arial "/>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b="0" i="0" u="none" strike="noStrike" kern="1200" cap="none" spc="0" normalizeH="0" baseline="0" noProof="0" dirty="0">
                <a:ln>
                  <a:noFill/>
                </a:ln>
                <a:solidFill>
                  <a:schemeClr val="bg1"/>
                </a:solidFill>
                <a:effectLst/>
                <a:uLnTx/>
                <a:uFillTx/>
                <a:latin typeface="Arial "/>
                <a:ea typeface="+mn-ea"/>
                <a:cs typeface="+mn-cs"/>
              </a:rPr>
              <a:t>The future looks promising if we can solve the energy problem – we need more energy but fewer emissions.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Would you like to try again?</a:t>
            </a:r>
          </a:p>
        </p:txBody>
      </p:sp>
      <p:pic>
        <p:nvPicPr>
          <p:cNvPr id="14" name="Picture 13" descr="Logo&#10;&#10;Description automatically generated">
            <a:extLst>
              <a:ext uri="{FF2B5EF4-FFF2-40B4-BE49-F238E27FC236}">
                <a16:creationId xmlns:a16="http://schemas.microsoft.com/office/drawing/2014/main" id="{540B2E91-A6FC-4AAE-A08D-0300530E35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213543">
            <a:off x="10694582" y="2195824"/>
            <a:ext cx="1668680" cy="1903633"/>
          </a:xfrm>
          <a:prstGeom prst="rect">
            <a:avLst/>
          </a:prstGeom>
        </p:spPr>
      </p:pic>
      <p:pic>
        <p:nvPicPr>
          <p:cNvPr id="12" name="Picture 11" descr="A picture containing shape&#10;&#10;Description automatically generated">
            <a:hlinkClick r:id="rId5" action="ppaction://hlinksldjump"/>
            <a:extLst>
              <a:ext uri="{FF2B5EF4-FFF2-40B4-BE49-F238E27FC236}">
                <a16:creationId xmlns:a16="http://schemas.microsoft.com/office/drawing/2014/main" id="{680517F5-FAC2-4E86-9F54-85ED4A9C07A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60002" y="4994921"/>
            <a:ext cx="2801789" cy="926524"/>
          </a:xfrm>
          <a:prstGeom prst="rect">
            <a:avLst/>
          </a:prstGeom>
        </p:spPr>
      </p:pic>
      <p:pic>
        <p:nvPicPr>
          <p:cNvPr id="13" name="Picture 12" descr="A picture containing icon&#10;&#10;Description automatically generated">
            <a:hlinkClick r:id="rId7" action="ppaction://hlinksldjump"/>
            <a:extLst>
              <a:ext uri="{FF2B5EF4-FFF2-40B4-BE49-F238E27FC236}">
                <a16:creationId xmlns:a16="http://schemas.microsoft.com/office/drawing/2014/main" id="{BCABABCC-7F54-4F4F-8D05-1A5BF65A19A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840317" y="4994921"/>
            <a:ext cx="1531463" cy="926525"/>
          </a:xfrm>
          <a:prstGeom prst="rect">
            <a:avLst/>
          </a:prstGeom>
        </p:spPr>
      </p:pic>
      <p:pic>
        <p:nvPicPr>
          <p:cNvPr id="19" name="Picture 18" descr="A picture containing knot, light&#10;&#10;Description automatically generated">
            <a:extLst>
              <a:ext uri="{FF2B5EF4-FFF2-40B4-BE49-F238E27FC236}">
                <a16:creationId xmlns:a16="http://schemas.microsoft.com/office/drawing/2014/main" id="{42897AD1-8286-4EC3-BE0B-2A61C70C2EE6}"/>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72945" y="3653778"/>
            <a:ext cx="1873897" cy="2944697"/>
          </a:xfrm>
          <a:prstGeom prst="rect">
            <a:avLst/>
          </a:prstGeom>
        </p:spPr>
      </p:pic>
      <p:sp>
        <p:nvSpPr>
          <p:cNvPr id="21" name="Title 1">
            <a:extLst>
              <a:ext uri="{FF2B5EF4-FFF2-40B4-BE49-F238E27FC236}">
                <a16:creationId xmlns:a16="http://schemas.microsoft.com/office/drawing/2014/main" id="{43CB2D43-81A7-4093-AF6B-27BBA75BF187}"/>
              </a:ext>
            </a:extLst>
          </p:cNvPr>
          <p:cNvSpPr txBox="1">
            <a:spLocks/>
          </p:cNvSpPr>
          <p:nvPr/>
        </p:nvSpPr>
        <p:spPr>
          <a:xfrm>
            <a:off x="240822" y="141375"/>
            <a:ext cx="1982720"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Feedback</a:t>
            </a:r>
          </a:p>
        </p:txBody>
      </p:sp>
    </p:spTree>
    <p:extLst>
      <p:ext uri="{BB962C8B-B14F-4D97-AF65-F5344CB8AC3E}">
        <p14:creationId xmlns:p14="http://schemas.microsoft.com/office/powerpoint/2010/main" val="2877386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381</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101 500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27 C</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2" name="Rectangle 1">
            <a:extLst>
              <a:ext uri="{FF2B5EF4-FFF2-40B4-BE49-F238E27FC236}">
                <a16:creationId xmlns:a16="http://schemas.microsoft.com/office/drawing/2014/main" id="{CE0FDA60-C0F5-426E-86C1-DCC9A97EA667}"/>
              </a:ext>
            </a:extLst>
          </p:cNvPr>
          <p:cNvSpPr/>
          <p:nvPr/>
        </p:nvSpPr>
        <p:spPr>
          <a:xfrm>
            <a:off x="4217578" y="2827495"/>
            <a:ext cx="136205" cy="3431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E4142757-3213-4E7C-8BA1-3D964604E1AE}"/>
              </a:ext>
            </a:extLst>
          </p:cNvPr>
          <p:cNvSpPr txBox="1">
            <a:spLocks/>
          </p:cNvSpPr>
          <p:nvPr/>
        </p:nvSpPr>
        <p:spPr>
          <a:xfrm>
            <a:off x="4541339" y="2820104"/>
            <a:ext cx="6873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0.3</a:t>
            </a:r>
          </a:p>
        </p:txBody>
      </p:sp>
      <p:sp>
        <p:nvSpPr>
          <p:cNvPr id="4" name="Rectangle 3">
            <a:extLst>
              <a:ext uri="{FF2B5EF4-FFF2-40B4-BE49-F238E27FC236}">
                <a16:creationId xmlns:a16="http://schemas.microsoft.com/office/drawing/2014/main" id="{A04A553E-CFFC-4939-8C57-D6741572D267}"/>
              </a:ext>
            </a:extLst>
          </p:cNvPr>
          <p:cNvSpPr/>
          <p:nvPr/>
        </p:nvSpPr>
        <p:spPr>
          <a:xfrm>
            <a:off x="1939636" y="2736653"/>
            <a:ext cx="1897300" cy="578937"/>
          </a:xfrm>
          <a:prstGeom prst="rect">
            <a:avLst/>
          </a:prstGeom>
          <a:solidFill>
            <a:srgbClr val="6EE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1</a:t>
            </a:r>
          </a:p>
        </p:txBody>
      </p:sp>
      <p:sp>
        <p:nvSpPr>
          <p:cNvPr id="8" name="Title 1">
            <a:extLst>
              <a:ext uri="{FF2B5EF4-FFF2-40B4-BE49-F238E27FC236}">
                <a16:creationId xmlns:a16="http://schemas.microsoft.com/office/drawing/2014/main" id="{A5743837-CCCC-4EAB-8292-307F82C9517F}"/>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37" name="Straight Arrow Connector 36">
            <a:extLst>
              <a:ext uri="{FF2B5EF4-FFF2-40B4-BE49-F238E27FC236}">
                <a16:creationId xmlns:a16="http://schemas.microsoft.com/office/drawing/2014/main" id="{06298AC3-2B41-41E2-8E2E-0715DC91603E}"/>
              </a:ext>
            </a:extLst>
          </p:cNvPr>
          <p:cNvCxnSpPr>
            <a:cxnSpLocks/>
          </p:cNvCxnSpPr>
          <p:nvPr/>
        </p:nvCxnSpPr>
        <p:spPr>
          <a:xfrm flipH="1" flipV="1">
            <a:off x="7100047" y="2042334"/>
            <a:ext cx="113622" cy="5641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74" name="Picture 73" descr="A picture containing airplane&#10;&#10;Description automatically generated">
            <a:hlinkClick r:id="rId9"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7" name="Picture 6" descr="A close up of a screen&#10;&#10;Description automatically generated">
            <a:extLst>
              <a:ext uri="{FF2B5EF4-FFF2-40B4-BE49-F238E27FC236}">
                <a16:creationId xmlns:a16="http://schemas.microsoft.com/office/drawing/2014/main" id="{44D9D35C-3853-4AED-AD29-F230FF17925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11" name="Picture 10" descr="A close up of a screen&#10;&#10;Description automatically generated">
            <a:extLst>
              <a:ext uri="{FF2B5EF4-FFF2-40B4-BE49-F238E27FC236}">
                <a16:creationId xmlns:a16="http://schemas.microsoft.com/office/drawing/2014/main" id="{377B807A-16AC-4756-96EA-CED7C51C79F4}"/>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13" name="Picture 12" descr="Logo&#10;&#10;Description automatically generated">
            <a:extLst>
              <a:ext uri="{FF2B5EF4-FFF2-40B4-BE49-F238E27FC236}">
                <a16:creationId xmlns:a16="http://schemas.microsoft.com/office/drawing/2014/main" id="{D9E9F8E8-142E-44DE-83C0-599F8367DB8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15044" y="5018349"/>
            <a:ext cx="482688" cy="384751"/>
          </a:xfrm>
          <a:prstGeom prst="rect">
            <a:avLst/>
          </a:prstGeom>
        </p:spPr>
      </p:pic>
      <p:pic>
        <p:nvPicPr>
          <p:cNvPr id="15" name="Picture 14" descr="Logo&#10;&#10;Description automatically generated">
            <a:extLst>
              <a:ext uri="{FF2B5EF4-FFF2-40B4-BE49-F238E27FC236}">
                <a16:creationId xmlns:a16="http://schemas.microsoft.com/office/drawing/2014/main" id="{FCDE301A-F0B7-4038-9CE8-0A9B29BD164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6" name="Picture 15" descr="A close up of a screen&#10;&#10;Description automatically generated">
            <a:extLst>
              <a:ext uri="{FF2B5EF4-FFF2-40B4-BE49-F238E27FC236}">
                <a16:creationId xmlns:a16="http://schemas.microsoft.com/office/drawing/2014/main" id="{7D0AA1AD-EB18-46BC-ADBA-148504B2C4BA}"/>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17" name="Picture 16" descr="A close up of a screen&#10;&#10;Description automatically generated">
            <a:extLst>
              <a:ext uri="{FF2B5EF4-FFF2-40B4-BE49-F238E27FC236}">
                <a16:creationId xmlns:a16="http://schemas.microsoft.com/office/drawing/2014/main" id="{DE3C1080-BD45-4D4D-8A7D-995A5C03867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21" name="Picture 20" descr="Logo&#10;&#10;Description automatically generated">
            <a:extLst>
              <a:ext uri="{FF2B5EF4-FFF2-40B4-BE49-F238E27FC236}">
                <a16:creationId xmlns:a16="http://schemas.microsoft.com/office/drawing/2014/main" id="{D10BFD8D-2F0C-4018-BC45-F64779139F44}"/>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898534" y="5515498"/>
            <a:ext cx="305080" cy="397840"/>
          </a:xfrm>
          <a:prstGeom prst="rect">
            <a:avLst/>
          </a:prstGeom>
        </p:spPr>
      </p:pic>
      <p:pic>
        <p:nvPicPr>
          <p:cNvPr id="36" name="Picture 35" descr="A picture containing treemap chart&#10;&#10;Description automatically generated">
            <a:extLst>
              <a:ext uri="{FF2B5EF4-FFF2-40B4-BE49-F238E27FC236}">
                <a16:creationId xmlns:a16="http://schemas.microsoft.com/office/drawing/2014/main" id="{8E06C0AA-E82A-4E6F-BE5B-9221DC669B0D}"/>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38" name="Rectangle 37">
            <a:extLst>
              <a:ext uri="{FF2B5EF4-FFF2-40B4-BE49-F238E27FC236}">
                <a16:creationId xmlns:a16="http://schemas.microsoft.com/office/drawing/2014/main" id="{1E678296-6178-430A-BF9B-B37879F1A763}"/>
              </a:ext>
            </a:extLst>
          </p:cNvPr>
          <p:cNvSpPr/>
          <p:nvPr/>
        </p:nvSpPr>
        <p:spPr>
          <a:xfrm>
            <a:off x="4183028" y="1825686"/>
            <a:ext cx="1532855"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itle 1">
            <a:extLst>
              <a:ext uri="{FF2B5EF4-FFF2-40B4-BE49-F238E27FC236}">
                <a16:creationId xmlns:a16="http://schemas.microsoft.com/office/drawing/2014/main" id="{CB1B3870-F5C5-49B1-B01B-EC402C44E67F}"/>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750mm</a:t>
            </a:r>
          </a:p>
        </p:txBody>
      </p:sp>
    </p:spTree>
    <p:extLst>
      <p:ext uri="{BB962C8B-B14F-4D97-AF65-F5344CB8AC3E}">
        <p14:creationId xmlns:p14="http://schemas.microsoft.com/office/powerpoint/2010/main" val="18597200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175EAEE-1A99-4A3D-977B-55BB181EFE8B}"/>
              </a:ext>
            </a:extLst>
          </p:cNvPr>
          <p:cNvSpPr/>
          <p:nvPr/>
        </p:nvSpPr>
        <p:spPr>
          <a:xfrm>
            <a:off x="4345909" y="1225157"/>
            <a:ext cx="7686258" cy="2037646"/>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descr="A picture containing treemap chart&#10;&#10;Description automatically generated">
            <a:extLst>
              <a:ext uri="{FF2B5EF4-FFF2-40B4-BE49-F238E27FC236}">
                <a16:creationId xmlns:a16="http://schemas.microsoft.com/office/drawing/2014/main" id="{7AF5E311-E5BD-4FC5-9FD9-6F771A2DD2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93505" y="1317185"/>
            <a:ext cx="2185870" cy="991744"/>
          </a:xfrm>
          <a:prstGeom prst="rect">
            <a:avLst/>
          </a:prstGeom>
        </p:spPr>
      </p:pic>
      <p:sp>
        <p:nvSpPr>
          <p:cNvPr id="3" name="Title 1">
            <a:extLst>
              <a:ext uri="{FF2B5EF4-FFF2-40B4-BE49-F238E27FC236}">
                <a16:creationId xmlns:a16="http://schemas.microsoft.com/office/drawing/2014/main" id="{68DE568F-5539-4CE7-86A6-28A4A85DD09C}"/>
              </a:ext>
            </a:extLst>
          </p:cNvPr>
          <p:cNvSpPr txBox="1">
            <a:spLocks/>
          </p:cNvSpPr>
          <p:nvPr/>
        </p:nvSpPr>
        <p:spPr>
          <a:xfrm>
            <a:off x="240822" y="141375"/>
            <a:ext cx="1732358"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Briefing</a:t>
            </a:r>
          </a:p>
        </p:txBody>
      </p:sp>
      <p:pic>
        <p:nvPicPr>
          <p:cNvPr id="8" name="Picture 7" descr="A picture containing chart&#10;&#10;Description automatically generated">
            <a:extLst>
              <a:ext uri="{FF2B5EF4-FFF2-40B4-BE49-F238E27FC236}">
                <a16:creationId xmlns:a16="http://schemas.microsoft.com/office/drawing/2014/main" id="{B4550093-F33C-464A-93F5-496AB0CF3F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9169" y="4493556"/>
            <a:ext cx="4354240" cy="1708534"/>
          </a:xfrm>
          <a:prstGeom prst="rect">
            <a:avLst/>
          </a:prstGeom>
        </p:spPr>
      </p:pic>
      <p:pic>
        <p:nvPicPr>
          <p:cNvPr id="12" name="Picture 11" descr="Background pattern&#10;&#10;Description automatically generated">
            <a:extLst>
              <a:ext uri="{FF2B5EF4-FFF2-40B4-BE49-F238E27FC236}">
                <a16:creationId xmlns:a16="http://schemas.microsoft.com/office/drawing/2014/main" id="{6DCB202A-6FDA-4C30-80B1-76C2CBB6DC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71344" y="2358278"/>
            <a:ext cx="3619748" cy="1938597"/>
          </a:xfrm>
          <a:prstGeom prst="rect">
            <a:avLst/>
          </a:prstGeom>
        </p:spPr>
      </p:pic>
      <p:grpSp>
        <p:nvGrpSpPr>
          <p:cNvPr id="11" name="Group 10">
            <a:extLst>
              <a:ext uri="{FF2B5EF4-FFF2-40B4-BE49-F238E27FC236}">
                <a16:creationId xmlns:a16="http://schemas.microsoft.com/office/drawing/2014/main" id="{DE2A9765-D22E-4F4A-988C-D11B7AF07079}"/>
              </a:ext>
            </a:extLst>
          </p:cNvPr>
          <p:cNvGrpSpPr/>
          <p:nvPr/>
        </p:nvGrpSpPr>
        <p:grpSpPr>
          <a:xfrm>
            <a:off x="5611501" y="3640825"/>
            <a:ext cx="5610146" cy="3040087"/>
            <a:chOff x="1847850" y="1143000"/>
            <a:chExt cx="6868460" cy="4342388"/>
          </a:xfrm>
        </p:grpSpPr>
        <p:sp>
          <p:nvSpPr>
            <p:cNvPr id="13" name="Rectangle: Rounded Corners 12">
              <a:extLst>
                <a:ext uri="{FF2B5EF4-FFF2-40B4-BE49-F238E27FC236}">
                  <a16:creationId xmlns:a16="http://schemas.microsoft.com/office/drawing/2014/main" id="{B60E6FEA-9771-4E21-A812-B99D22029B7D}"/>
                </a:ext>
              </a:extLst>
            </p:cNvPr>
            <p:cNvSpPr/>
            <p:nvPr userDrawn="1"/>
          </p:nvSpPr>
          <p:spPr>
            <a:xfrm>
              <a:off x="1847850" y="1143000"/>
              <a:ext cx="6572250" cy="4076700"/>
            </a:xfrm>
            <a:prstGeom prst="roundRect">
              <a:avLst>
                <a:gd name="adj" fmla="val 5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Isosceles Triangle 13">
              <a:extLst>
                <a:ext uri="{FF2B5EF4-FFF2-40B4-BE49-F238E27FC236}">
                  <a16:creationId xmlns:a16="http://schemas.microsoft.com/office/drawing/2014/main" id="{47A152F2-5040-4ACA-9E0A-D9C723E73877}"/>
                </a:ext>
              </a:extLst>
            </p:cNvPr>
            <p:cNvSpPr/>
            <p:nvPr userDrawn="1"/>
          </p:nvSpPr>
          <p:spPr>
            <a:xfrm rot="8180788">
              <a:off x="7965952" y="4788128"/>
              <a:ext cx="750358" cy="69726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 name="TextBox 4">
            <a:extLst>
              <a:ext uri="{FF2B5EF4-FFF2-40B4-BE49-F238E27FC236}">
                <a16:creationId xmlns:a16="http://schemas.microsoft.com/office/drawing/2014/main" id="{AA51104D-0744-4089-9458-85B7193FD56C}"/>
              </a:ext>
            </a:extLst>
          </p:cNvPr>
          <p:cNvSpPr txBox="1"/>
          <p:nvPr/>
        </p:nvSpPr>
        <p:spPr>
          <a:xfrm>
            <a:off x="5631317" y="3781111"/>
            <a:ext cx="5213256" cy="2893100"/>
          </a:xfrm>
          <a:prstGeom prst="rect">
            <a:avLst/>
          </a:prstGeom>
          <a:noFill/>
        </p:spPr>
        <p:txBody>
          <a:bodyPr wrap="square" rtlCol="0">
            <a:spAutoFit/>
          </a:bodyPr>
          <a:lstStyle/>
          <a:p>
            <a:r>
              <a:rPr lang="en-GB" sz="1400" dirty="0">
                <a:solidFill>
                  <a:schemeClr val="bg1"/>
                </a:solidFill>
              </a:rPr>
              <a:t>As you can see, the port at Ocean City is ideally placed for importing raw materials. For many years we’ve imported oil for our plastics industry and coal for our coal-fired power station.  </a:t>
            </a:r>
          </a:p>
          <a:p>
            <a:r>
              <a:rPr lang="en-GB" sz="1400" dirty="0">
                <a:solidFill>
                  <a:schemeClr val="bg1"/>
                </a:solidFill>
              </a:rPr>
              <a:t>More recently it has been the place where huge wind-turbine blades have arrived on barges, as our scientists are investigating the use of wind power to produce electricity. </a:t>
            </a:r>
          </a:p>
          <a:p>
            <a:endParaRPr lang="en-GB" sz="1050" dirty="0"/>
          </a:p>
          <a:p>
            <a:r>
              <a:rPr lang="en-GB" sz="1400" dirty="0">
                <a:solidFill>
                  <a:schemeClr val="bg1"/>
                </a:solidFill>
              </a:rPr>
              <a:t>Several of the manufacturing companies based on the island are looking to expand. Unfortunately, they cannot find enough skilled people on Carbonia to fill their job vacancies. </a:t>
            </a:r>
          </a:p>
          <a:p>
            <a:endParaRPr lang="en-GB" sz="1050" dirty="0">
              <a:solidFill>
                <a:schemeClr val="bg1"/>
              </a:solidFill>
            </a:endParaRPr>
          </a:p>
          <a:p>
            <a:r>
              <a:rPr lang="en-GB" sz="1400" dirty="0">
                <a:solidFill>
                  <a:schemeClr val="bg1"/>
                </a:solidFill>
              </a:rPr>
              <a:t>If this continues they may be forced to shut down. </a:t>
            </a:r>
          </a:p>
          <a:p>
            <a:endParaRPr lang="en-GB" sz="1400" dirty="0"/>
          </a:p>
        </p:txBody>
      </p:sp>
      <p:pic>
        <p:nvPicPr>
          <p:cNvPr id="21" name="Picture 20">
            <a:extLst>
              <a:ext uri="{FF2B5EF4-FFF2-40B4-BE49-F238E27FC236}">
                <a16:creationId xmlns:a16="http://schemas.microsoft.com/office/drawing/2014/main" id="{1262D539-FD5B-4D07-9E92-DFA9621C74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72540" y="1384568"/>
            <a:ext cx="1816376" cy="1482383"/>
          </a:xfrm>
          <a:prstGeom prst="rect">
            <a:avLst/>
          </a:prstGeom>
        </p:spPr>
      </p:pic>
      <p:pic>
        <p:nvPicPr>
          <p:cNvPr id="23" name="Picture 22">
            <a:extLst>
              <a:ext uri="{FF2B5EF4-FFF2-40B4-BE49-F238E27FC236}">
                <a16:creationId xmlns:a16="http://schemas.microsoft.com/office/drawing/2014/main" id="{70715AA6-8A10-45CD-849B-49096411F11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71328" y="1303537"/>
            <a:ext cx="2229078" cy="839681"/>
          </a:xfrm>
          <a:prstGeom prst="rect">
            <a:avLst/>
          </a:prstGeom>
        </p:spPr>
      </p:pic>
      <p:sp>
        <p:nvSpPr>
          <p:cNvPr id="28" name="Rectangle 27">
            <a:extLst>
              <a:ext uri="{FF2B5EF4-FFF2-40B4-BE49-F238E27FC236}">
                <a16:creationId xmlns:a16="http://schemas.microsoft.com/office/drawing/2014/main" id="{CFF3C1D1-F840-4A1F-B204-A8D1F4B55BC2}"/>
              </a:ext>
            </a:extLst>
          </p:cNvPr>
          <p:cNvSpPr/>
          <p:nvPr/>
        </p:nvSpPr>
        <p:spPr>
          <a:xfrm>
            <a:off x="6662967" y="1686051"/>
            <a:ext cx="1467965" cy="37432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itle 1">
            <a:extLst>
              <a:ext uri="{FF2B5EF4-FFF2-40B4-BE49-F238E27FC236}">
                <a16:creationId xmlns:a16="http://schemas.microsoft.com/office/drawing/2014/main" id="{61487B08-5BB7-43AD-8698-55C162F61CB7}"/>
              </a:ext>
            </a:extLst>
          </p:cNvPr>
          <p:cNvSpPr txBox="1">
            <a:spLocks/>
          </p:cNvSpPr>
          <p:nvPr/>
        </p:nvSpPr>
        <p:spPr>
          <a:xfrm>
            <a:off x="9680248" y="2471099"/>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380</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30" name="Title 1">
            <a:extLst>
              <a:ext uri="{FF2B5EF4-FFF2-40B4-BE49-F238E27FC236}">
                <a16:creationId xmlns:a16="http://schemas.microsoft.com/office/drawing/2014/main" id="{2C310FBC-D9E6-47CE-83E6-F13DDF407B8E}"/>
              </a:ext>
            </a:extLst>
          </p:cNvPr>
          <p:cNvSpPr txBox="1">
            <a:spLocks/>
          </p:cNvSpPr>
          <p:nvPr/>
        </p:nvSpPr>
        <p:spPr>
          <a:xfrm>
            <a:off x="4151303" y="1692709"/>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100 000</a:t>
            </a:r>
          </a:p>
        </p:txBody>
      </p:sp>
      <p:sp>
        <p:nvSpPr>
          <p:cNvPr id="34" name="Title 1">
            <a:extLst>
              <a:ext uri="{FF2B5EF4-FFF2-40B4-BE49-F238E27FC236}">
                <a16:creationId xmlns:a16="http://schemas.microsoft.com/office/drawing/2014/main" id="{1D7A1751-2B49-4E77-A88B-A11E98B6BDE2}"/>
              </a:ext>
            </a:extLst>
          </p:cNvPr>
          <p:cNvSpPr txBox="1">
            <a:spLocks/>
          </p:cNvSpPr>
          <p:nvPr/>
        </p:nvSpPr>
        <p:spPr>
          <a:xfrm>
            <a:off x="6527650" y="1698975"/>
            <a:ext cx="1467966" cy="406184"/>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bg1"/>
                </a:solidFill>
              </a:rPr>
              <a:t>750mm</a:t>
            </a:r>
          </a:p>
        </p:txBody>
      </p:sp>
      <p:sp>
        <p:nvSpPr>
          <p:cNvPr id="18" name="TextBox 17">
            <a:extLst>
              <a:ext uri="{FF2B5EF4-FFF2-40B4-BE49-F238E27FC236}">
                <a16:creationId xmlns:a16="http://schemas.microsoft.com/office/drawing/2014/main" id="{377A193A-8A97-4112-B635-2665D0D15FD5}"/>
              </a:ext>
            </a:extLst>
          </p:cNvPr>
          <p:cNvSpPr txBox="1"/>
          <p:nvPr/>
        </p:nvSpPr>
        <p:spPr>
          <a:xfrm>
            <a:off x="159833" y="1258286"/>
            <a:ext cx="4151649" cy="784830"/>
          </a:xfrm>
          <a:prstGeom prst="rect">
            <a:avLst/>
          </a:prstGeom>
          <a:noFill/>
        </p:spPr>
        <p:txBody>
          <a:bodyPr wrap="square" rtlCol="0">
            <a:spAutoFit/>
          </a:bodyPr>
          <a:lstStyle/>
          <a:p>
            <a:r>
              <a:rPr lang="en-GB" sz="1500" b="1" dirty="0">
                <a:latin typeface="+mj-lt"/>
              </a:rPr>
              <a:t>Here’s a map of Carbonia and a dashboard with key information about the country.</a:t>
            </a:r>
          </a:p>
          <a:p>
            <a:endParaRPr lang="en-GB" sz="1500" dirty="0">
              <a:latin typeface="+mj-lt"/>
            </a:endParaRPr>
          </a:p>
        </p:txBody>
      </p:sp>
      <p:sp>
        <p:nvSpPr>
          <p:cNvPr id="19" name="TextBox 18">
            <a:extLst>
              <a:ext uri="{FF2B5EF4-FFF2-40B4-BE49-F238E27FC236}">
                <a16:creationId xmlns:a16="http://schemas.microsoft.com/office/drawing/2014/main" id="{0C8EAF83-7798-437A-9772-F2FE3917732E}"/>
              </a:ext>
            </a:extLst>
          </p:cNvPr>
          <p:cNvSpPr txBox="1"/>
          <p:nvPr/>
        </p:nvSpPr>
        <p:spPr>
          <a:xfrm>
            <a:off x="4505413" y="2138076"/>
            <a:ext cx="1932293" cy="307777"/>
          </a:xfrm>
          <a:prstGeom prst="rect">
            <a:avLst/>
          </a:prstGeom>
          <a:noFill/>
        </p:spPr>
        <p:txBody>
          <a:bodyPr wrap="square" rtlCol="0">
            <a:spAutoFit/>
          </a:bodyPr>
          <a:lstStyle/>
          <a:p>
            <a:pPr algn="ctr"/>
            <a:r>
              <a:rPr lang="en-GB" sz="1400" dirty="0">
                <a:latin typeface="+mj-lt"/>
              </a:rPr>
              <a:t>(42,000 households)</a:t>
            </a:r>
          </a:p>
        </p:txBody>
      </p:sp>
      <p:sp>
        <p:nvSpPr>
          <p:cNvPr id="41" name="TextBox 40">
            <a:extLst>
              <a:ext uri="{FF2B5EF4-FFF2-40B4-BE49-F238E27FC236}">
                <a16:creationId xmlns:a16="http://schemas.microsoft.com/office/drawing/2014/main" id="{0E4A6C7E-5799-4F58-BC0F-449B9BFF1EAF}"/>
              </a:ext>
            </a:extLst>
          </p:cNvPr>
          <p:cNvSpPr txBox="1"/>
          <p:nvPr/>
        </p:nvSpPr>
        <p:spPr>
          <a:xfrm>
            <a:off x="6479182" y="2299629"/>
            <a:ext cx="2174364" cy="738664"/>
          </a:xfrm>
          <a:prstGeom prst="rect">
            <a:avLst/>
          </a:prstGeom>
          <a:noFill/>
        </p:spPr>
        <p:txBody>
          <a:bodyPr wrap="square" rtlCol="0">
            <a:spAutoFit/>
          </a:bodyPr>
          <a:lstStyle/>
          <a:p>
            <a:pPr algn="ctr"/>
            <a:r>
              <a:rPr lang="en-GB" sz="1400" dirty="0">
                <a:latin typeface="+mj-lt"/>
              </a:rPr>
              <a:t>(about the same as an average year in the south of England)</a:t>
            </a:r>
          </a:p>
        </p:txBody>
      </p:sp>
      <p:sp>
        <p:nvSpPr>
          <p:cNvPr id="43" name="TextBox 42">
            <a:extLst>
              <a:ext uri="{FF2B5EF4-FFF2-40B4-BE49-F238E27FC236}">
                <a16:creationId xmlns:a16="http://schemas.microsoft.com/office/drawing/2014/main" id="{B0601458-15E0-4A3D-BBCD-0D57EB173073}"/>
              </a:ext>
            </a:extLst>
          </p:cNvPr>
          <p:cNvSpPr txBox="1"/>
          <p:nvPr/>
        </p:nvSpPr>
        <p:spPr>
          <a:xfrm>
            <a:off x="10009979" y="2843471"/>
            <a:ext cx="2078713" cy="307777"/>
          </a:xfrm>
          <a:prstGeom prst="rect">
            <a:avLst/>
          </a:prstGeom>
          <a:noFill/>
        </p:spPr>
        <p:txBody>
          <a:bodyPr wrap="square" rtlCol="0">
            <a:spAutoFit/>
          </a:bodyPr>
          <a:lstStyle/>
          <a:p>
            <a:pPr algn="ctr"/>
            <a:r>
              <a:rPr lang="en-GB" sz="1400" dirty="0">
                <a:latin typeface="+mj-lt"/>
              </a:rPr>
              <a:t>(parts per million)</a:t>
            </a:r>
          </a:p>
        </p:txBody>
      </p:sp>
      <p:sp>
        <p:nvSpPr>
          <p:cNvPr id="45" name="TextBox 44">
            <a:extLst>
              <a:ext uri="{FF2B5EF4-FFF2-40B4-BE49-F238E27FC236}">
                <a16:creationId xmlns:a16="http://schemas.microsoft.com/office/drawing/2014/main" id="{16A5A5A3-09CD-45C3-A804-D321EB421198}"/>
              </a:ext>
            </a:extLst>
          </p:cNvPr>
          <p:cNvSpPr txBox="1"/>
          <p:nvPr/>
        </p:nvSpPr>
        <p:spPr>
          <a:xfrm>
            <a:off x="147558" y="1827102"/>
            <a:ext cx="3868620" cy="738664"/>
          </a:xfrm>
          <a:prstGeom prst="rect">
            <a:avLst/>
          </a:prstGeom>
          <a:noFill/>
        </p:spPr>
        <p:txBody>
          <a:bodyPr wrap="square" rtlCol="0">
            <a:spAutoFit/>
          </a:bodyPr>
          <a:lstStyle/>
          <a:p>
            <a:r>
              <a:rPr lang="en-GB" sz="1400" b="1" dirty="0">
                <a:latin typeface="+mj-lt"/>
              </a:rPr>
              <a:t>Land area: </a:t>
            </a:r>
            <a:r>
              <a:rPr lang="en-GB" sz="1400" dirty="0">
                <a:latin typeface="+mj-lt"/>
              </a:rPr>
              <a:t>9,000 square kilometres (a bit smaller than Cyprus).</a:t>
            </a:r>
          </a:p>
          <a:p>
            <a:endParaRPr lang="en-GB" sz="1400" dirty="0">
              <a:latin typeface="+mj-lt"/>
            </a:endParaRPr>
          </a:p>
        </p:txBody>
      </p:sp>
      <p:sp>
        <p:nvSpPr>
          <p:cNvPr id="47" name="Title 1">
            <a:extLst>
              <a:ext uri="{FF2B5EF4-FFF2-40B4-BE49-F238E27FC236}">
                <a16:creationId xmlns:a16="http://schemas.microsoft.com/office/drawing/2014/main" id="{4453E1EE-4964-464D-9D61-2A3F49561B6F}"/>
              </a:ext>
            </a:extLst>
          </p:cNvPr>
          <p:cNvSpPr txBox="1">
            <a:spLocks/>
          </p:cNvSpPr>
          <p:nvPr/>
        </p:nvSpPr>
        <p:spPr>
          <a:xfrm>
            <a:off x="4178347" y="6284468"/>
            <a:ext cx="1492047" cy="370441"/>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400" b="0" dirty="0">
                <a:solidFill>
                  <a:schemeClr val="tx1">
                    <a:lumMod val="85000"/>
                    <a:lumOff val="15000"/>
                  </a:schemeClr>
                </a:solidFill>
              </a:rPr>
              <a:t>Ocean City</a:t>
            </a:r>
          </a:p>
        </p:txBody>
      </p:sp>
      <p:sp>
        <p:nvSpPr>
          <p:cNvPr id="49" name="Rectangle 48">
            <a:extLst>
              <a:ext uri="{FF2B5EF4-FFF2-40B4-BE49-F238E27FC236}">
                <a16:creationId xmlns:a16="http://schemas.microsoft.com/office/drawing/2014/main" id="{A6FE2FF8-1A8F-4DB7-A020-60B51C2B4E7F}"/>
              </a:ext>
            </a:extLst>
          </p:cNvPr>
          <p:cNvSpPr/>
          <p:nvPr/>
        </p:nvSpPr>
        <p:spPr>
          <a:xfrm>
            <a:off x="147558" y="6328689"/>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Rectangle 50">
            <a:extLst>
              <a:ext uri="{FF2B5EF4-FFF2-40B4-BE49-F238E27FC236}">
                <a16:creationId xmlns:a16="http://schemas.microsoft.com/office/drawing/2014/main" id="{5F5C3710-7FE5-413B-819A-FD39DB726318}"/>
              </a:ext>
            </a:extLst>
          </p:cNvPr>
          <p:cNvSpPr/>
          <p:nvPr/>
        </p:nvSpPr>
        <p:spPr>
          <a:xfrm>
            <a:off x="2026655" y="6328688"/>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BCDC6EC0-0D25-4DF6-BF12-35A360C1A935}"/>
              </a:ext>
            </a:extLst>
          </p:cNvPr>
          <p:cNvSpPr/>
          <p:nvPr/>
        </p:nvSpPr>
        <p:spPr>
          <a:xfrm>
            <a:off x="3936729" y="6324975"/>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TextBox 54">
            <a:extLst>
              <a:ext uri="{FF2B5EF4-FFF2-40B4-BE49-F238E27FC236}">
                <a16:creationId xmlns:a16="http://schemas.microsoft.com/office/drawing/2014/main" id="{CEF4C80D-C373-4103-A0C2-FD32DB840908}"/>
              </a:ext>
            </a:extLst>
          </p:cNvPr>
          <p:cNvSpPr txBox="1"/>
          <p:nvPr/>
        </p:nvSpPr>
        <p:spPr>
          <a:xfrm>
            <a:off x="11023857" y="5106286"/>
            <a:ext cx="1072730" cy="338554"/>
          </a:xfrm>
          <a:prstGeom prst="rect">
            <a:avLst/>
          </a:prstGeom>
          <a:noFill/>
        </p:spPr>
        <p:txBody>
          <a:bodyPr wrap="none" rtlCol="0">
            <a:spAutoFit/>
          </a:bodyPr>
          <a:lstStyle/>
          <a:p>
            <a:r>
              <a:rPr lang="en-GB" sz="1600" b="1" dirty="0"/>
              <a:t>Continue</a:t>
            </a:r>
          </a:p>
        </p:txBody>
      </p:sp>
      <p:sp>
        <p:nvSpPr>
          <p:cNvPr id="59" name="TextBox 58">
            <a:extLst>
              <a:ext uri="{FF2B5EF4-FFF2-40B4-BE49-F238E27FC236}">
                <a16:creationId xmlns:a16="http://schemas.microsoft.com/office/drawing/2014/main" id="{4F679F2C-18A8-49F6-AC1A-0D28C4B5B858}"/>
              </a:ext>
            </a:extLst>
          </p:cNvPr>
          <p:cNvSpPr txBox="1"/>
          <p:nvPr/>
        </p:nvSpPr>
        <p:spPr>
          <a:xfrm>
            <a:off x="147558" y="4782443"/>
            <a:ext cx="994183" cy="338554"/>
          </a:xfrm>
          <a:prstGeom prst="rect">
            <a:avLst/>
          </a:prstGeom>
          <a:noFill/>
        </p:spPr>
        <p:txBody>
          <a:bodyPr wrap="none" rtlCol="0">
            <a:spAutoFit/>
          </a:bodyPr>
          <a:lstStyle/>
          <a:p>
            <a:r>
              <a:rPr lang="en-GB" sz="1600" b="1" dirty="0"/>
              <a:t>Go back</a:t>
            </a:r>
          </a:p>
        </p:txBody>
      </p:sp>
      <p:pic>
        <p:nvPicPr>
          <p:cNvPr id="61" name="Picture 60" descr="A picture containing airplane&#10;&#10;Description automatically generated">
            <a:hlinkClick r:id="" action="ppaction://hlinkshowjump?jump=previousslide"/>
            <a:extLst>
              <a:ext uri="{FF2B5EF4-FFF2-40B4-BE49-F238E27FC236}">
                <a16:creationId xmlns:a16="http://schemas.microsoft.com/office/drawing/2014/main" id="{1AD764D3-F750-4A8A-B728-C0B6A2AEFDD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791" y="3709301"/>
            <a:ext cx="1492047" cy="1702130"/>
          </a:xfrm>
          <a:prstGeom prst="rect">
            <a:avLst/>
          </a:prstGeom>
        </p:spPr>
      </p:pic>
      <p:pic>
        <p:nvPicPr>
          <p:cNvPr id="62" name="Picture 61">
            <a:extLst>
              <a:ext uri="{FF2B5EF4-FFF2-40B4-BE49-F238E27FC236}">
                <a16:creationId xmlns:a16="http://schemas.microsoft.com/office/drawing/2014/main" id="{E79F7503-09E5-4FA8-8550-11917A1DB4C6}"/>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779375" y="1723377"/>
            <a:ext cx="987791" cy="899987"/>
          </a:xfrm>
          <a:prstGeom prst="rect">
            <a:avLst/>
          </a:prstGeom>
        </p:spPr>
      </p:pic>
      <p:pic>
        <p:nvPicPr>
          <p:cNvPr id="64" name="Picture 63">
            <a:extLst>
              <a:ext uri="{FF2B5EF4-FFF2-40B4-BE49-F238E27FC236}">
                <a16:creationId xmlns:a16="http://schemas.microsoft.com/office/drawing/2014/main" id="{2831C50D-B67E-42AC-BAFB-79D1C2446695}"/>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666945" y="1605655"/>
            <a:ext cx="295275" cy="352425"/>
          </a:xfrm>
          <a:prstGeom prst="rect">
            <a:avLst/>
          </a:prstGeom>
        </p:spPr>
      </p:pic>
      <p:pic>
        <p:nvPicPr>
          <p:cNvPr id="65" name="Picture 64">
            <a:extLst>
              <a:ext uri="{FF2B5EF4-FFF2-40B4-BE49-F238E27FC236}">
                <a16:creationId xmlns:a16="http://schemas.microsoft.com/office/drawing/2014/main" id="{267D570D-E608-4D5F-9EC3-9A23D168AC4A}"/>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632261" y="1402741"/>
            <a:ext cx="1314450" cy="228600"/>
          </a:xfrm>
          <a:prstGeom prst="rect">
            <a:avLst/>
          </a:prstGeom>
        </p:spPr>
      </p:pic>
      <p:pic>
        <p:nvPicPr>
          <p:cNvPr id="57" name="Picture 56" descr="A picture containing airplane&#10;&#10;Description automatically generated">
            <a:hlinkClick r:id="rId11" action="ppaction://hlinksldjump"/>
            <a:extLst>
              <a:ext uri="{FF2B5EF4-FFF2-40B4-BE49-F238E27FC236}">
                <a16:creationId xmlns:a16="http://schemas.microsoft.com/office/drawing/2014/main" id="{443317C0-4546-4170-8BEC-E617CC66D74E}"/>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831155" y="3953482"/>
            <a:ext cx="1492048" cy="1702131"/>
          </a:xfrm>
          <a:prstGeom prst="rect">
            <a:avLst/>
          </a:prstGeom>
        </p:spPr>
      </p:pic>
      <p:sp>
        <p:nvSpPr>
          <p:cNvPr id="35" name="TextBox 34">
            <a:extLst>
              <a:ext uri="{FF2B5EF4-FFF2-40B4-BE49-F238E27FC236}">
                <a16:creationId xmlns:a16="http://schemas.microsoft.com/office/drawing/2014/main" id="{09DFD198-F14B-40C9-883D-E6B3EA9F977B}"/>
              </a:ext>
            </a:extLst>
          </p:cNvPr>
          <p:cNvSpPr txBox="1"/>
          <p:nvPr/>
        </p:nvSpPr>
        <p:spPr>
          <a:xfrm>
            <a:off x="553496" y="6279522"/>
            <a:ext cx="1320763" cy="375552"/>
          </a:xfrm>
          <a:prstGeom prst="rect">
            <a:avLst/>
          </a:prstGeom>
          <a:noFill/>
        </p:spPr>
        <p:txBody>
          <a:bodyPr wrap="square">
            <a:spAutoFit/>
          </a:bodyPr>
          <a:lstStyle/>
          <a:p>
            <a:pPr>
              <a:lnSpc>
                <a:spcPct val="150000"/>
              </a:lnSpc>
            </a:pPr>
            <a:r>
              <a:rPr lang="en-GB" sz="1400" b="0" dirty="0">
                <a:solidFill>
                  <a:schemeClr val="tx1">
                    <a:lumMod val="85000"/>
                    <a:lumOff val="15000"/>
                  </a:schemeClr>
                </a:solidFill>
              </a:rPr>
              <a:t>Power station</a:t>
            </a:r>
          </a:p>
        </p:txBody>
      </p:sp>
      <p:sp>
        <p:nvSpPr>
          <p:cNvPr id="37" name="TextBox 36">
            <a:extLst>
              <a:ext uri="{FF2B5EF4-FFF2-40B4-BE49-F238E27FC236}">
                <a16:creationId xmlns:a16="http://schemas.microsoft.com/office/drawing/2014/main" id="{59AE3C98-A79F-44E4-ADF2-8F9800C40299}"/>
              </a:ext>
            </a:extLst>
          </p:cNvPr>
          <p:cNvSpPr txBox="1"/>
          <p:nvPr/>
        </p:nvSpPr>
        <p:spPr>
          <a:xfrm>
            <a:off x="2367918" y="6284468"/>
            <a:ext cx="1391627" cy="375552"/>
          </a:xfrm>
          <a:prstGeom prst="rect">
            <a:avLst/>
          </a:prstGeom>
          <a:noFill/>
        </p:spPr>
        <p:txBody>
          <a:bodyPr wrap="square">
            <a:spAutoFit/>
          </a:bodyPr>
          <a:lstStyle/>
          <a:p>
            <a:pPr>
              <a:lnSpc>
                <a:spcPct val="150000"/>
              </a:lnSpc>
            </a:pPr>
            <a:r>
              <a:rPr lang="en-GB" sz="1400" b="0" dirty="0">
                <a:solidFill>
                  <a:schemeClr val="tx1">
                    <a:lumMod val="85000"/>
                    <a:lumOff val="15000"/>
                  </a:schemeClr>
                </a:solidFill>
              </a:rPr>
              <a:t>Industrial zone</a:t>
            </a:r>
          </a:p>
        </p:txBody>
      </p:sp>
      <p:pic>
        <p:nvPicPr>
          <p:cNvPr id="38" name="Picture 37" descr="A close up of a screen&#10;&#10;Description automatically generated">
            <a:extLst>
              <a:ext uri="{FF2B5EF4-FFF2-40B4-BE49-F238E27FC236}">
                <a16:creationId xmlns:a16="http://schemas.microsoft.com/office/drawing/2014/main" id="{AFA7B72F-526E-4DB5-9900-53462F7CF9C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243009" y="3187973"/>
            <a:ext cx="360002" cy="307060"/>
          </a:xfrm>
          <a:prstGeom prst="rect">
            <a:avLst/>
          </a:prstGeom>
        </p:spPr>
      </p:pic>
      <p:pic>
        <p:nvPicPr>
          <p:cNvPr id="39" name="Picture 38" descr="Logo&#10;&#10;Description automatically generated">
            <a:extLst>
              <a:ext uri="{FF2B5EF4-FFF2-40B4-BE49-F238E27FC236}">
                <a16:creationId xmlns:a16="http://schemas.microsoft.com/office/drawing/2014/main" id="{A0D600AC-4C59-4DC3-8764-09A29643606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548631" y="2526510"/>
            <a:ext cx="482688" cy="384751"/>
          </a:xfrm>
          <a:prstGeom prst="rect">
            <a:avLst/>
          </a:prstGeom>
        </p:spPr>
      </p:pic>
      <p:pic>
        <p:nvPicPr>
          <p:cNvPr id="40" name="Picture 39" descr="Logo&#10;&#10;Description automatically generated">
            <a:extLst>
              <a:ext uri="{FF2B5EF4-FFF2-40B4-BE49-F238E27FC236}">
                <a16:creationId xmlns:a16="http://schemas.microsoft.com/office/drawing/2014/main" id="{9876F7D8-0BBA-4B83-9EED-FA9CC78DAD88}"/>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553962" y="3737151"/>
            <a:ext cx="305080" cy="397840"/>
          </a:xfrm>
          <a:prstGeom prst="rect">
            <a:avLst/>
          </a:prstGeom>
        </p:spPr>
      </p:pic>
    </p:spTree>
    <p:extLst>
      <p:ext uri="{BB962C8B-B14F-4D97-AF65-F5344CB8AC3E}">
        <p14:creationId xmlns:p14="http://schemas.microsoft.com/office/powerpoint/2010/main" val="31264087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89C28E3-F186-461D-AC39-6CC9A15180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446603">
            <a:off x="6126312" y="2581522"/>
            <a:ext cx="4707346" cy="3155788"/>
          </a:xfrm>
          <a:prstGeom prst="rect">
            <a:avLst/>
          </a:prstGeom>
          <a:ln w="76200">
            <a:solidFill>
              <a:schemeClr val="bg1"/>
            </a:solidFill>
          </a:ln>
          <a:effectLst>
            <a:outerShdw blurRad="63500" sx="102000" sy="102000" algn="ctr" rotWithShape="0">
              <a:prstClr val="black">
                <a:alpha val="40000"/>
              </a:prstClr>
            </a:outerShdw>
          </a:effectLst>
        </p:spPr>
      </p:pic>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1723842" y="4718401"/>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245281" y="1599958"/>
            <a:ext cx="3998390" cy="3333457"/>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500" b="0" dirty="0">
                <a:solidFill>
                  <a:prstClr val="black"/>
                </a:solidFill>
                <a:latin typeface="Arial "/>
              </a:rPr>
              <a:t>Several of our manufacturing companies are grumbling, but so far they’ve managed to maintain their production levels. They’re looking at </a:t>
            </a:r>
            <a:r>
              <a:rPr lang="en-GB" sz="1500" dirty="0">
                <a:solidFill>
                  <a:prstClr val="black"/>
                </a:solidFill>
                <a:latin typeface="Arial "/>
              </a:rPr>
              <a:t>wa</a:t>
            </a:r>
            <a:r>
              <a:rPr lang="en-GB" sz="1500" b="0" dirty="0">
                <a:solidFill>
                  <a:prstClr val="black"/>
                </a:solidFill>
                <a:latin typeface="Arial "/>
              </a:rPr>
              <a:t>ys of increasing output through greater efficiency.</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1500" dirty="0">
                <a:solidFill>
                  <a:prstClr val="black"/>
                </a:solidFill>
                <a:latin typeface="Arial "/>
              </a:rPr>
              <a:t>But this will only get them so far and they will still want extra space to expand.</a:t>
            </a:r>
            <a:endParaRPr lang="en-GB" sz="1500" b="0" dirty="0">
              <a:solidFill>
                <a:prstClr val="black"/>
              </a:solidFill>
              <a:latin typeface="Arial "/>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4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Should we expand the industrial zone around Ocean City by 10%?</a:t>
            </a:r>
          </a:p>
        </p:txBody>
      </p:sp>
      <p:pic>
        <p:nvPicPr>
          <p:cNvPr id="25" name="Picture 24" descr="A picture containing icon&#10;&#10;Description automatically generated">
            <a:hlinkClick r:id="rId3" action="ppaction://hlinksldjump"/>
            <a:extLst>
              <a:ext uri="{FF2B5EF4-FFF2-40B4-BE49-F238E27FC236}">
                <a16:creationId xmlns:a16="http://schemas.microsoft.com/office/drawing/2014/main" id="{F7AFCE92-019A-46A7-B09C-987A18825C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40051" y="5225467"/>
            <a:ext cx="1531463" cy="926525"/>
          </a:xfrm>
          <a:prstGeom prst="rect">
            <a:avLst/>
          </a:prstGeom>
        </p:spPr>
      </p:pic>
      <p:pic>
        <p:nvPicPr>
          <p:cNvPr id="27" name="Picture 26" descr="A picture containing drawing&#10;&#10;Description automatically generated">
            <a:hlinkClick r:id="rId5" action="ppaction://hlinksldjump"/>
            <a:extLst>
              <a:ext uri="{FF2B5EF4-FFF2-40B4-BE49-F238E27FC236}">
                <a16:creationId xmlns:a16="http://schemas.microsoft.com/office/drawing/2014/main" id="{4F6806CD-F924-4F5F-9E49-6134854F34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79530" y="5225467"/>
            <a:ext cx="1529214" cy="926525"/>
          </a:xfrm>
          <a:prstGeom prst="rect">
            <a:avLst/>
          </a:prstGeom>
        </p:spPr>
      </p:pic>
      <p:sp>
        <p:nvSpPr>
          <p:cNvPr id="14" name="Title 1">
            <a:extLst>
              <a:ext uri="{FF2B5EF4-FFF2-40B4-BE49-F238E27FC236}">
                <a16:creationId xmlns:a16="http://schemas.microsoft.com/office/drawing/2014/main" id="{601E0E38-FA04-4B9A-AF46-1DBAAB7ACA54}"/>
              </a:ext>
            </a:extLst>
          </p:cNvPr>
          <p:cNvSpPr txBox="1">
            <a:spLocks/>
          </p:cNvSpPr>
          <p:nvPr/>
        </p:nvSpPr>
        <p:spPr>
          <a:xfrm>
            <a:off x="240822" y="141375"/>
            <a:ext cx="1855692"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Question</a:t>
            </a:r>
          </a:p>
        </p:txBody>
      </p:sp>
      <p:pic>
        <p:nvPicPr>
          <p:cNvPr id="15" name="Picture 14" descr="A picture containing arrow&#10;&#10;Description automatically generated">
            <a:extLst>
              <a:ext uri="{FF2B5EF4-FFF2-40B4-BE49-F238E27FC236}">
                <a16:creationId xmlns:a16="http://schemas.microsoft.com/office/drawing/2014/main" id="{7FA31843-52C0-4863-8506-B73342C182A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96449">
            <a:off x="-399781" y="4827278"/>
            <a:ext cx="2025709" cy="2308850"/>
          </a:xfrm>
          <a:prstGeom prst="rect">
            <a:avLst/>
          </a:prstGeom>
        </p:spPr>
      </p:pic>
      <p:pic>
        <p:nvPicPr>
          <p:cNvPr id="16" name="Picture 15" descr="A picture containing light, drawing, shirt&#10;&#10;Description automatically generated">
            <a:extLst>
              <a:ext uri="{FF2B5EF4-FFF2-40B4-BE49-F238E27FC236}">
                <a16:creationId xmlns:a16="http://schemas.microsoft.com/office/drawing/2014/main" id="{112386BF-7E86-4AE3-AB61-80434E51C8E3}"/>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623317">
            <a:off x="10860788" y="1010413"/>
            <a:ext cx="1492048" cy="1702131"/>
          </a:xfrm>
          <a:prstGeom prst="rect">
            <a:avLst/>
          </a:prstGeom>
        </p:spPr>
      </p:pic>
    </p:spTree>
    <p:extLst>
      <p:ext uri="{BB962C8B-B14F-4D97-AF65-F5344CB8AC3E}">
        <p14:creationId xmlns:p14="http://schemas.microsoft.com/office/powerpoint/2010/main" val="21676775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383</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101 500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28 C</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10" name="Title 1">
            <a:extLst>
              <a:ext uri="{FF2B5EF4-FFF2-40B4-BE49-F238E27FC236}">
                <a16:creationId xmlns:a16="http://schemas.microsoft.com/office/drawing/2014/main" id="{11CF6F8B-2AE9-4184-AC38-CCF9BC469091}"/>
              </a:ext>
            </a:extLst>
          </p:cNvPr>
          <p:cNvSpPr txBox="1">
            <a:spLocks/>
          </p:cNvSpPr>
          <p:nvPr/>
        </p:nvSpPr>
        <p:spPr>
          <a:xfrm>
            <a:off x="4351525" y="2805772"/>
            <a:ext cx="74829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0.3</a:t>
            </a:r>
          </a:p>
        </p:txBody>
      </p:sp>
      <p:sp>
        <p:nvSpPr>
          <p:cNvPr id="4" name="Rectangle 3">
            <a:extLst>
              <a:ext uri="{FF2B5EF4-FFF2-40B4-BE49-F238E27FC236}">
                <a16:creationId xmlns:a16="http://schemas.microsoft.com/office/drawing/2014/main" id="{5E64AD91-3A72-4BA4-9406-945E22108C5D}"/>
              </a:ext>
            </a:extLst>
          </p:cNvPr>
          <p:cNvSpPr/>
          <p:nvPr/>
        </p:nvSpPr>
        <p:spPr>
          <a:xfrm>
            <a:off x="1939636" y="2736653"/>
            <a:ext cx="1897300" cy="578937"/>
          </a:xfrm>
          <a:prstGeom prst="rect">
            <a:avLst/>
          </a:prstGeom>
          <a:solidFill>
            <a:srgbClr val="6EE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3</a:t>
            </a:r>
          </a:p>
        </p:txBody>
      </p:sp>
      <p:sp>
        <p:nvSpPr>
          <p:cNvPr id="8" name="Title 1">
            <a:extLst>
              <a:ext uri="{FF2B5EF4-FFF2-40B4-BE49-F238E27FC236}">
                <a16:creationId xmlns:a16="http://schemas.microsoft.com/office/drawing/2014/main" id="{F1C30ED4-48B4-42D6-A8E6-1F956985C387}"/>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38" name="Straight Arrow Connector 37">
            <a:extLst>
              <a:ext uri="{FF2B5EF4-FFF2-40B4-BE49-F238E27FC236}">
                <a16:creationId xmlns:a16="http://schemas.microsoft.com/office/drawing/2014/main" id="{1901EECE-C245-4DEF-A83F-27A2A7E703A1}"/>
              </a:ext>
            </a:extLst>
          </p:cNvPr>
          <p:cNvCxnSpPr>
            <a:cxnSpLocks/>
          </p:cNvCxnSpPr>
          <p:nvPr/>
        </p:nvCxnSpPr>
        <p:spPr>
          <a:xfrm flipV="1">
            <a:off x="7213669" y="2060745"/>
            <a:ext cx="0" cy="54569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A66CC24A-F879-420B-92C9-ED0E4ABBB627}"/>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9043165" y="2101028"/>
            <a:ext cx="390525" cy="257175"/>
          </a:xfrm>
          <a:prstGeom prst="rect">
            <a:avLst/>
          </a:prstGeom>
        </p:spPr>
      </p:pic>
      <p:sp>
        <p:nvSpPr>
          <p:cNvPr id="16" name="Rectangle 15">
            <a:extLst>
              <a:ext uri="{FF2B5EF4-FFF2-40B4-BE49-F238E27FC236}">
                <a16:creationId xmlns:a16="http://schemas.microsoft.com/office/drawing/2014/main" id="{F88E7825-E7A6-4824-BCCA-1BAD47C02713}"/>
              </a:ext>
            </a:extLst>
          </p:cNvPr>
          <p:cNvSpPr/>
          <p:nvPr/>
        </p:nvSpPr>
        <p:spPr>
          <a:xfrm>
            <a:off x="4228965" y="2822572"/>
            <a:ext cx="263406" cy="3584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4" name="Picture 73" descr="A picture containing airplane&#10;&#10;Description automatically generated">
            <a:hlinkClick r:id="rId10"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2" name="Picture 1" descr="A close up of a screen&#10;&#10;Description automatically generated">
            <a:extLst>
              <a:ext uri="{FF2B5EF4-FFF2-40B4-BE49-F238E27FC236}">
                <a16:creationId xmlns:a16="http://schemas.microsoft.com/office/drawing/2014/main" id="{B2B6225F-ACEB-4608-BD0D-31344DF165A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7" name="Picture 6" descr="A close up of a screen&#10;&#10;Description automatically generated">
            <a:extLst>
              <a:ext uri="{FF2B5EF4-FFF2-40B4-BE49-F238E27FC236}">
                <a16:creationId xmlns:a16="http://schemas.microsoft.com/office/drawing/2014/main" id="{BBEAC591-F47E-4BC8-9F47-3D3E62C6824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12" name="Picture 11" descr="Logo&#10;&#10;Description automatically generated">
            <a:extLst>
              <a:ext uri="{FF2B5EF4-FFF2-40B4-BE49-F238E27FC236}">
                <a16:creationId xmlns:a16="http://schemas.microsoft.com/office/drawing/2014/main" id="{03C34CEB-DD2C-47F7-BF26-38A9D484DE00}"/>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15044" y="5018349"/>
            <a:ext cx="482688" cy="384751"/>
          </a:xfrm>
          <a:prstGeom prst="rect">
            <a:avLst/>
          </a:prstGeom>
        </p:spPr>
      </p:pic>
      <p:pic>
        <p:nvPicPr>
          <p:cNvPr id="17" name="Picture 16" descr="Logo&#10;&#10;Description automatically generated">
            <a:extLst>
              <a:ext uri="{FF2B5EF4-FFF2-40B4-BE49-F238E27FC236}">
                <a16:creationId xmlns:a16="http://schemas.microsoft.com/office/drawing/2014/main" id="{DA39162B-6421-41AE-A280-F10557FD8CD3}"/>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8" name="Picture 17" descr="A close up of a screen&#10;&#10;Description automatically generated">
            <a:extLst>
              <a:ext uri="{FF2B5EF4-FFF2-40B4-BE49-F238E27FC236}">
                <a16:creationId xmlns:a16="http://schemas.microsoft.com/office/drawing/2014/main" id="{84F6DC6F-EE6C-4920-A6D4-078BC92CDF6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19" name="Picture 18" descr="A close up of a screen&#10;&#10;Description automatically generated">
            <a:extLst>
              <a:ext uri="{FF2B5EF4-FFF2-40B4-BE49-F238E27FC236}">
                <a16:creationId xmlns:a16="http://schemas.microsoft.com/office/drawing/2014/main" id="{10A5D934-8F50-44A6-BF6B-16EC86AC7BE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37" name="Picture 36" descr="A picture containing treemap chart&#10;&#10;Description automatically generated">
            <a:extLst>
              <a:ext uri="{FF2B5EF4-FFF2-40B4-BE49-F238E27FC236}">
                <a16:creationId xmlns:a16="http://schemas.microsoft.com/office/drawing/2014/main" id="{CBB4AA1E-5086-4837-AD09-EE54B8D1DBE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39" name="Rectangle 38">
            <a:extLst>
              <a:ext uri="{FF2B5EF4-FFF2-40B4-BE49-F238E27FC236}">
                <a16:creationId xmlns:a16="http://schemas.microsoft.com/office/drawing/2014/main" id="{5631B7AE-82F5-45DD-981B-60FE30AA937E}"/>
              </a:ext>
            </a:extLst>
          </p:cNvPr>
          <p:cNvSpPr/>
          <p:nvPr/>
        </p:nvSpPr>
        <p:spPr>
          <a:xfrm>
            <a:off x="4183028" y="1825686"/>
            <a:ext cx="1476367"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itle 1">
            <a:extLst>
              <a:ext uri="{FF2B5EF4-FFF2-40B4-BE49-F238E27FC236}">
                <a16:creationId xmlns:a16="http://schemas.microsoft.com/office/drawing/2014/main" id="{D0C6B460-542C-4EB9-9424-3B12C98414CD}"/>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710mm</a:t>
            </a:r>
          </a:p>
        </p:txBody>
      </p:sp>
    </p:spTree>
    <p:extLst>
      <p:ext uri="{BB962C8B-B14F-4D97-AF65-F5344CB8AC3E}">
        <p14:creationId xmlns:p14="http://schemas.microsoft.com/office/powerpoint/2010/main" val="419794125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5D8416-95DC-4C9E-8193-99EBF734B8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446949">
            <a:off x="7547906" y="2021463"/>
            <a:ext cx="3406123" cy="2276243"/>
          </a:xfrm>
          <a:prstGeom prst="rect">
            <a:avLst/>
          </a:prstGeom>
          <a:ln w="76200">
            <a:solidFill>
              <a:schemeClr val="bg1"/>
            </a:solidFill>
          </a:ln>
          <a:effectLst>
            <a:outerShdw blurRad="63500" sx="102000" sy="102000" algn="ctr" rotWithShape="0">
              <a:prstClr val="black">
                <a:alpha val="40000"/>
              </a:prstClr>
            </a:outerShdw>
          </a:effectLst>
        </p:spPr>
      </p:pic>
      <p:sp>
        <p:nvSpPr>
          <p:cNvPr id="3" name="Rectangle: Rounded Corners 2">
            <a:extLst>
              <a:ext uri="{FF2B5EF4-FFF2-40B4-BE49-F238E27FC236}">
                <a16:creationId xmlns:a16="http://schemas.microsoft.com/office/drawing/2014/main" id="{0FCA7364-69BF-4C71-B2D5-22E834718DC5}"/>
              </a:ext>
            </a:extLst>
          </p:cNvPr>
          <p:cNvSpPr/>
          <p:nvPr/>
        </p:nvSpPr>
        <p:spPr>
          <a:xfrm>
            <a:off x="1836535" y="1443397"/>
            <a:ext cx="4874420" cy="2771390"/>
          </a:xfrm>
          <a:prstGeom prst="roundRect">
            <a:avLst>
              <a:gd name="adj" fmla="val 5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2845946" y="4644357"/>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964268" y="1522491"/>
            <a:ext cx="4722623" cy="3252292"/>
          </a:xfrm>
          <a:prstGeom prst="rect">
            <a:avLst/>
          </a:prstGeom>
        </p:spPr>
        <p:txBody>
          <a:bodyPr>
            <a:normAutofit lnSpcReduction="10000"/>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b="0" i="0" u="none" strike="noStrike" kern="1200" cap="none" spc="0" normalizeH="0" baseline="0" noProof="0" dirty="0">
                <a:ln>
                  <a:noFill/>
                </a:ln>
                <a:solidFill>
                  <a:schemeClr val="bg1"/>
                </a:solidFill>
                <a:effectLst/>
                <a:uLnTx/>
                <a:uFillTx/>
                <a:latin typeface="Arial "/>
                <a:ea typeface="+mn-ea"/>
                <a:cs typeface="+mn-cs"/>
              </a:rPr>
              <a:t>This may have all come too late.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b="0" i="0" u="none" strike="noStrike" kern="1200" cap="none" spc="0" normalizeH="0" baseline="0" noProof="0" dirty="0">
                <a:ln>
                  <a:noFill/>
                </a:ln>
                <a:solidFill>
                  <a:schemeClr val="bg1"/>
                </a:solidFill>
                <a:effectLst/>
                <a:uLnTx/>
                <a:uFillTx/>
                <a:latin typeface="Arial "/>
                <a:ea typeface="+mn-ea"/>
                <a:cs typeface="+mn-cs"/>
              </a:rPr>
              <a:t>Expansion of the industrial zone has encouraged an upturn in the economy but nothing fantastic.</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00" b="0" i="0" u="none" strike="noStrike" kern="1200" cap="none" spc="0" normalizeH="0" baseline="0" noProof="0" dirty="0">
              <a:ln>
                <a:noFill/>
              </a:ln>
              <a:solidFill>
                <a:schemeClr val="bg1"/>
              </a:solidFill>
              <a:effectLst/>
              <a:uLnTx/>
              <a:uFillTx/>
              <a:latin typeface="Arial "/>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b="0" i="0" u="none" strike="noStrike" kern="1200" cap="none" spc="0" normalizeH="0" baseline="0" noProof="0" dirty="0">
                <a:ln>
                  <a:noFill/>
                </a:ln>
                <a:solidFill>
                  <a:schemeClr val="bg1"/>
                </a:solidFill>
                <a:effectLst/>
                <a:uLnTx/>
                <a:uFillTx/>
                <a:latin typeface="Arial "/>
                <a:ea typeface="+mn-ea"/>
                <a:cs typeface="+mn-cs"/>
              </a:rPr>
              <a:t>You should note that expanding the industrial zone will probably require a greater electricity generating capacity, i.e. a new power station.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solidFill>
                  <a:schemeClr val="bg1"/>
                </a:solidFill>
                <a:latin typeface="Arial "/>
              </a:rPr>
              <a:t>On a positive note, the environment is looking healthy so although our economy may not be as great as it could be, at least we still have a beautiful place to live.</a:t>
            </a:r>
            <a:endParaRPr kumimoji="0" lang="en-GB" b="0" i="0" u="none" strike="noStrike" kern="1200" cap="none" spc="0" normalizeH="0" baseline="0" noProof="0" dirty="0">
              <a:ln>
                <a:noFill/>
              </a:ln>
              <a:solidFill>
                <a:schemeClr val="bg1"/>
              </a:solidFill>
              <a:effectLst/>
              <a:uLnTx/>
              <a:uFillTx/>
              <a:latin typeface="Arial "/>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Would you like to try again?</a:t>
            </a:r>
          </a:p>
        </p:txBody>
      </p:sp>
      <p:pic>
        <p:nvPicPr>
          <p:cNvPr id="18" name="Picture 17" descr="A picture containing drawing&#10;&#10;Description automatically generated">
            <a:extLst>
              <a:ext uri="{FF2B5EF4-FFF2-40B4-BE49-F238E27FC236}">
                <a16:creationId xmlns:a16="http://schemas.microsoft.com/office/drawing/2014/main" id="{F7A02437-B651-491E-836B-D2E068BE25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6030" y="1857116"/>
            <a:ext cx="1508794" cy="1721236"/>
          </a:xfrm>
          <a:prstGeom prst="rect">
            <a:avLst/>
          </a:prstGeom>
        </p:spPr>
      </p:pic>
      <p:pic>
        <p:nvPicPr>
          <p:cNvPr id="24" name="Picture 23" descr="Logo&#10;&#10;Description automatically generated">
            <a:extLst>
              <a:ext uri="{FF2B5EF4-FFF2-40B4-BE49-F238E27FC236}">
                <a16:creationId xmlns:a16="http://schemas.microsoft.com/office/drawing/2014/main" id="{F70EE6A6-D506-4903-B835-9009CE824F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45587" y="5064013"/>
            <a:ext cx="2801789" cy="2162312"/>
          </a:xfrm>
          <a:prstGeom prst="rect">
            <a:avLst/>
          </a:prstGeom>
        </p:spPr>
      </p:pic>
      <p:pic>
        <p:nvPicPr>
          <p:cNvPr id="7" name="Picture 6" descr="A picture containing shape&#10;&#10;Description automatically generated">
            <a:hlinkClick r:id="rId5" action="ppaction://hlinksldjump"/>
            <a:extLst>
              <a:ext uri="{FF2B5EF4-FFF2-40B4-BE49-F238E27FC236}">
                <a16:creationId xmlns:a16="http://schemas.microsoft.com/office/drawing/2014/main" id="{76D54DC1-9EC0-4F8E-9546-66FB3110B5B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65224" y="5152434"/>
            <a:ext cx="2801789" cy="926524"/>
          </a:xfrm>
          <a:prstGeom prst="rect">
            <a:avLst/>
          </a:prstGeom>
        </p:spPr>
      </p:pic>
      <p:pic>
        <p:nvPicPr>
          <p:cNvPr id="10" name="Picture 9" descr="A picture containing icon&#10;&#10;Description automatically generated">
            <a:hlinkClick r:id="rId7" action="ppaction://hlinksldjump"/>
            <a:extLst>
              <a:ext uri="{FF2B5EF4-FFF2-40B4-BE49-F238E27FC236}">
                <a16:creationId xmlns:a16="http://schemas.microsoft.com/office/drawing/2014/main" id="{4B1C8E26-DC4D-47DA-AA5C-2864281C014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045539" y="5152434"/>
            <a:ext cx="1531463" cy="926525"/>
          </a:xfrm>
          <a:prstGeom prst="rect">
            <a:avLst/>
          </a:prstGeom>
        </p:spPr>
      </p:pic>
      <p:sp>
        <p:nvSpPr>
          <p:cNvPr id="17" name="Title 1">
            <a:extLst>
              <a:ext uri="{FF2B5EF4-FFF2-40B4-BE49-F238E27FC236}">
                <a16:creationId xmlns:a16="http://schemas.microsoft.com/office/drawing/2014/main" id="{93625215-DD88-49F2-8A25-FB01279D20E0}"/>
              </a:ext>
            </a:extLst>
          </p:cNvPr>
          <p:cNvSpPr txBox="1">
            <a:spLocks/>
          </p:cNvSpPr>
          <p:nvPr/>
        </p:nvSpPr>
        <p:spPr>
          <a:xfrm>
            <a:off x="240822" y="141375"/>
            <a:ext cx="1982720"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Feedback</a:t>
            </a:r>
          </a:p>
        </p:txBody>
      </p:sp>
    </p:spTree>
    <p:extLst>
      <p:ext uri="{BB962C8B-B14F-4D97-AF65-F5344CB8AC3E}">
        <p14:creationId xmlns:p14="http://schemas.microsoft.com/office/powerpoint/2010/main" val="241835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381</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80 000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27 C</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10" name="Title 1">
            <a:extLst>
              <a:ext uri="{FF2B5EF4-FFF2-40B4-BE49-F238E27FC236}">
                <a16:creationId xmlns:a16="http://schemas.microsoft.com/office/drawing/2014/main" id="{7F9F4DBF-FA2D-474E-94B4-A799F4B65630}"/>
              </a:ext>
            </a:extLst>
          </p:cNvPr>
          <p:cNvSpPr txBox="1">
            <a:spLocks/>
          </p:cNvSpPr>
          <p:nvPr/>
        </p:nvSpPr>
        <p:spPr>
          <a:xfrm>
            <a:off x="4351525" y="2805772"/>
            <a:ext cx="74829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0.3</a:t>
            </a:r>
          </a:p>
        </p:txBody>
      </p:sp>
      <p:sp>
        <p:nvSpPr>
          <p:cNvPr id="11" name="Rectangle 10">
            <a:extLst>
              <a:ext uri="{FF2B5EF4-FFF2-40B4-BE49-F238E27FC236}">
                <a16:creationId xmlns:a16="http://schemas.microsoft.com/office/drawing/2014/main" id="{7BBEDB24-D113-4C4B-AF2E-F26ED02D52F2}"/>
              </a:ext>
            </a:extLst>
          </p:cNvPr>
          <p:cNvSpPr/>
          <p:nvPr/>
        </p:nvSpPr>
        <p:spPr>
          <a:xfrm>
            <a:off x="1939636" y="2736653"/>
            <a:ext cx="1897300" cy="5789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-4</a:t>
            </a:r>
          </a:p>
        </p:txBody>
      </p:sp>
      <p:sp>
        <p:nvSpPr>
          <p:cNvPr id="13" name="Title 1">
            <a:extLst>
              <a:ext uri="{FF2B5EF4-FFF2-40B4-BE49-F238E27FC236}">
                <a16:creationId xmlns:a16="http://schemas.microsoft.com/office/drawing/2014/main" id="{ED3B1BB2-CF8D-48DA-B0AC-99163A606B4A}"/>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cxnSp>
        <p:nvCxnSpPr>
          <p:cNvPr id="42" name="Straight Arrow Connector 41">
            <a:extLst>
              <a:ext uri="{FF2B5EF4-FFF2-40B4-BE49-F238E27FC236}">
                <a16:creationId xmlns:a16="http://schemas.microsoft.com/office/drawing/2014/main" id="{141C850C-A323-4560-B054-252174CBD217}"/>
              </a:ext>
            </a:extLst>
          </p:cNvPr>
          <p:cNvCxnSpPr>
            <a:cxnSpLocks/>
          </p:cNvCxnSpPr>
          <p:nvPr/>
        </p:nvCxnSpPr>
        <p:spPr>
          <a:xfrm flipH="1" flipV="1">
            <a:off x="7100047" y="2042334"/>
            <a:ext cx="113622" cy="5641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8910DA0F-8FF9-4D17-A6C5-0B04E2D9770C}"/>
              </a:ext>
            </a:extLst>
          </p:cNvPr>
          <p:cNvSpPr/>
          <p:nvPr/>
        </p:nvSpPr>
        <p:spPr>
          <a:xfrm>
            <a:off x="4228965" y="2822572"/>
            <a:ext cx="122560" cy="34808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4" name="Picture 73" descr="A picture containing airplane&#10;&#10;Description automatically generated">
            <a:hlinkClick r:id="rId9"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2" name="Picture 1" descr="A close up of a screen&#10;&#10;Description automatically generated">
            <a:extLst>
              <a:ext uri="{FF2B5EF4-FFF2-40B4-BE49-F238E27FC236}">
                <a16:creationId xmlns:a16="http://schemas.microsoft.com/office/drawing/2014/main" id="{9AF59C89-0DDF-4AFD-9CCA-511556255D4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4" name="Picture 3" descr="A close up of a screen&#10;&#10;Description automatically generated">
            <a:extLst>
              <a:ext uri="{FF2B5EF4-FFF2-40B4-BE49-F238E27FC236}">
                <a16:creationId xmlns:a16="http://schemas.microsoft.com/office/drawing/2014/main" id="{BED6AAD9-E6FA-4534-9612-05C471BC67A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7" name="Picture 6" descr="Logo&#10;&#10;Description automatically generated">
            <a:extLst>
              <a:ext uri="{FF2B5EF4-FFF2-40B4-BE49-F238E27FC236}">
                <a16:creationId xmlns:a16="http://schemas.microsoft.com/office/drawing/2014/main" id="{F41C14BF-8B81-4919-B709-433D2EFDD9E9}"/>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115044" y="5018349"/>
            <a:ext cx="482688" cy="384751"/>
          </a:xfrm>
          <a:prstGeom prst="rect">
            <a:avLst/>
          </a:prstGeom>
        </p:spPr>
      </p:pic>
      <p:pic>
        <p:nvPicPr>
          <p:cNvPr id="8" name="Picture 7" descr="Logo&#10;&#10;Description automatically generated">
            <a:extLst>
              <a:ext uri="{FF2B5EF4-FFF2-40B4-BE49-F238E27FC236}">
                <a16:creationId xmlns:a16="http://schemas.microsoft.com/office/drawing/2014/main" id="{8F3BEDF6-8481-4EAC-8389-4A8AF0AB67A5}"/>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16" name="Picture 15" descr="A close up of a screen&#10;&#10;Description automatically generated">
            <a:extLst>
              <a:ext uri="{FF2B5EF4-FFF2-40B4-BE49-F238E27FC236}">
                <a16:creationId xmlns:a16="http://schemas.microsoft.com/office/drawing/2014/main" id="{9467F24D-912C-468F-956D-02A312FE546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17" name="Picture 16" descr="A close up of a screen&#10;&#10;Description automatically generated">
            <a:extLst>
              <a:ext uri="{FF2B5EF4-FFF2-40B4-BE49-F238E27FC236}">
                <a16:creationId xmlns:a16="http://schemas.microsoft.com/office/drawing/2014/main" id="{44B83217-B24F-49D4-8010-DBABB4C5A17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pic>
        <p:nvPicPr>
          <p:cNvPr id="18" name="Picture 17" descr="A close up of a screen&#10;&#10;Description automatically generated">
            <a:extLst>
              <a:ext uri="{FF2B5EF4-FFF2-40B4-BE49-F238E27FC236}">
                <a16:creationId xmlns:a16="http://schemas.microsoft.com/office/drawing/2014/main" id="{21B7E6E5-21EF-409D-89DB-C60B87E1CDBC}"/>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86703" y="5350823"/>
            <a:ext cx="166592" cy="142093"/>
          </a:xfrm>
          <a:prstGeom prst="rect">
            <a:avLst/>
          </a:prstGeom>
        </p:spPr>
      </p:pic>
      <p:pic>
        <p:nvPicPr>
          <p:cNvPr id="19" name="Picture 18" descr="A close up of a screen&#10;&#10;Description automatically generated">
            <a:extLst>
              <a:ext uri="{FF2B5EF4-FFF2-40B4-BE49-F238E27FC236}">
                <a16:creationId xmlns:a16="http://schemas.microsoft.com/office/drawing/2014/main" id="{501D3F88-89D6-47A6-9CF1-55ED43B6B21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98895" y="5568224"/>
            <a:ext cx="166592" cy="142093"/>
          </a:xfrm>
          <a:prstGeom prst="rect">
            <a:avLst/>
          </a:prstGeom>
        </p:spPr>
      </p:pic>
      <p:pic>
        <p:nvPicPr>
          <p:cNvPr id="20" name="Picture 19" descr="A close up of a screen&#10;&#10;Description automatically generated">
            <a:extLst>
              <a:ext uri="{FF2B5EF4-FFF2-40B4-BE49-F238E27FC236}">
                <a16:creationId xmlns:a16="http://schemas.microsoft.com/office/drawing/2014/main" id="{F1A562F4-4D77-467C-A5C0-5ED1EB93182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186187" y="5460288"/>
            <a:ext cx="166592" cy="142093"/>
          </a:xfrm>
          <a:prstGeom prst="rect">
            <a:avLst/>
          </a:prstGeom>
        </p:spPr>
      </p:pic>
      <p:pic>
        <p:nvPicPr>
          <p:cNvPr id="39" name="Picture 38" descr="A picture containing treemap chart&#10;&#10;Description automatically generated">
            <a:extLst>
              <a:ext uri="{FF2B5EF4-FFF2-40B4-BE49-F238E27FC236}">
                <a16:creationId xmlns:a16="http://schemas.microsoft.com/office/drawing/2014/main" id="{B590F255-D184-4C00-B876-6657419400A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sp>
        <p:nvSpPr>
          <p:cNvPr id="40" name="Rectangle 39">
            <a:extLst>
              <a:ext uri="{FF2B5EF4-FFF2-40B4-BE49-F238E27FC236}">
                <a16:creationId xmlns:a16="http://schemas.microsoft.com/office/drawing/2014/main" id="{B4563049-E6B8-4D50-8697-04218CF02E66}"/>
              </a:ext>
            </a:extLst>
          </p:cNvPr>
          <p:cNvSpPr/>
          <p:nvPr/>
        </p:nvSpPr>
        <p:spPr>
          <a:xfrm>
            <a:off x="4183029" y="1825686"/>
            <a:ext cx="1505698"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itle 1">
            <a:extLst>
              <a:ext uri="{FF2B5EF4-FFF2-40B4-BE49-F238E27FC236}">
                <a16:creationId xmlns:a16="http://schemas.microsoft.com/office/drawing/2014/main" id="{87FC0081-9C1F-467F-A1AB-BCB94C831D53}"/>
              </a:ext>
            </a:extLst>
          </p:cNvPr>
          <p:cNvSpPr txBox="1">
            <a:spLocks/>
          </p:cNvSpPr>
          <p:nvPr/>
        </p:nvSpPr>
        <p:spPr>
          <a:xfrm>
            <a:off x="4164149" y="1829267"/>
            <a:ext cx="1185774"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800" dirty="0">
                <a:solidFill>
                  <a:schemeClr val="bg1"/>
                </a:solidFill>
              </a:rPr>
              <a:t>740mm</a:t>
            </a:r>
          </a:p>
        </p:txBody>
      </p:sp>
    </p:spTree>
    <p:extLst>
      <p:ext uri="{BB962C8B-B14F-4D97-AF65-F5344CB8AC3E}">
        <p14:creationId xmlns:p14="http://schemas.microsoft.com/office/powerpoint/2010/main" val="41198399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Logo&#10;&#10;Description automatically generated">
            <a:extLst>
              <a:ext uri="{FF2B5EF4-FFF2-40B4-BE49-F238E27FC236}">
                <a16:creationId xmlns:a16="http://schemas.microsoft.com/office/drawing/2014/main" id="{1E994511-F64C-408D-AA30-A93546742B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93671" y="1685685"/>
            <a:ext cx="2169319" cy="1743315"/>
          </a:xfrm>
          <a:prstGeom prst="rect">
            <a:avLst/>
          </a:prstGeom>
        </p:spPr>
      </p:pic>
      <p:sp>
        <p:nvSpPr>
          <p:cNvPr id="3" name="Rectangle: Rounded Corners 2">
            <a:extLst>
              <a:ext uri="{FF2B5EF4-FFF2-40B4-BE49-F238E27FC236}">
                <a16:creationId xmlns:a16="http://schemas.microsoft.com/office/drawing/2014/main" id="{02BD6F84-4F1B-47B5-97FB-761BA835A504}"/>
              </a:ext>
            </a:extLst>
          </p:cNvPr>
          <p:cNvSpPr/>
          <p:nvPr/>
        </p:nvSpPr>
        <p:spPr>
          <a:xfrm>
            <a:off x="1378397" y="1522491"/>
            <a:ext cx="5401518" cy="2527885"/>
          </a:xfrm>
          <a:prstGeom prst="roundRect">
            <a:avLst>
              <a:gd name="adj" fmla="val 594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2845946" y="4644357"/>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378397" y="1495182"/>
            <a:ext cx="5479512" cy="3252292"/>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dirty="0">
                <a:solidFill>
                  <a:schemeClr val="bg1"/>
                </a:solidFill>
                <a:latin typeface="Arial "/>
              </a:rPr>
              <a:t>Increased efficiency can only get you so far. Without room to expand two of our larger businesses have been forced to close. People are leaving Carbonia in search of work.</a:t>
            </a:r>
            <a:r>
              <a:rPr lang="en-GB" dirty="0">
                <a:solidFill>
                  <a:schemeClr val="bg1"/>
                </a:solidFill>
              </a:rPr>
              <a:t> </a:t>
            </a:r>
          </a:p>
          <a:p>
            <a:pPr marL="0" indent="0">
              <a:buNone/>
              <a:defRPr/>
            </a:pPr>
            <a:r>
              <a:rPr lang="en-GB" dirty="0">
                <a:solidFill>
                  <a:schemeClr val="bg1"/>
                </a:solidFill>
              </a:rPr>
              <a:t>This is quite a blow to our economy and we could be in trouble.</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dirty="0">
                <a:solidFill>
                  <a:schemeClr val="bg1"/>
                </a:solidFill>
                <a:latin typeface="Arial "/>
              </a:rPr>
              <a:t>Our remaining businesses are demanding a meeting                   with you as they have lost their confidence in your                      ability to run the economy.</a:t>
            </a:r>
          </a:p>
          <a:p>
            <a:pPr marL="0" indent="0">
              <a:buNone/>
              <a:defRPr/>
            </a:pPr>
            <a:r>
              <a:rPr lang="en-GB" dirty="0">
                <a:solidFill>
                  <a:schemeClr val="bg1"/>
                </a:solidFill>
              </a:rPr>
              <a:t>Not a particularly good term in office.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8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400" b="1" u="none" strike="noStrike" kern="1200" cap="none" spc="0" normalizeH="0" baseline="0" noProof="0" dirty="0">
                <a:ln>
                  <a:noFill/>
                </a:ln>
                <a:solidFill>
                  <a:prstClr val="black"/>
                </a:solidFill>
                <a:effectLst/>
                <a:uLnTx/>
                <a:uFillTx/>
                <a:latin typeface="Arial "/>
                <a:ea typeface="+mn-ea"/>
                <a:cs typeface="+mn-cs"/>
              </a:rPr>
              <a:t>Would you like to try again?</a:t>
            </a:r>
          </a:p>
        </p:txBody>
      </p:sp>
      <p:pic>
        <p:nvPicPr>
          <p:cNvPr id="10" name="Picture 9">
            <a:extLst>
              <a:ext uri="{FF2B5EF4-FFF2-40B4-BE49-F238E27FC236}">
                <a16:creationId xmlns:a16="http://schemas.microsoft.com/office/drawing/2014/main" id="{E4358EDC-088A-43C9-ADB5-A719A58E3AF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32116">
            <a:off x="7242577" y="2832874"/>
            <a:ext cx="3749314" cy="2495709"/>
          </a:xfrm>
          <a:prstGeom prst="rect">
            <a:avLst/>
          </a:prstGeom>
          <a:ln w="76200">
            <a:solidFill>
              <a:schemeClr val="bg1"/>
            </a:solidFill>
          </a:ln>
          <a:effectLst>
            <a:outerShdw blurRad="63500" sx="102000" sy="102000" algn="ctr" rotWithShape="0">
              <a:prstClr val="black">
                <a:alpha val="40000"/>
              </a:prstClr>
            </a:outerShdw>
          </a:effectLst>
        </p:spPr>
      </p:pic>
      <p:pic>
        <p:nvPicPr>
          <p:cNvPr id="6" name="Picture 5" descr="A picture containing shape&#10;&#10;Description automatically generated">
            <a:hlinkClick r:id="rId4" action="ppaction://hlinksldjump"/>
            <a:extLst>
              <a:ext uri="{FF2B5EF4-FFF2-40B4-BE49-F238E27FC236}">
                <a16:creationId xmlns:a16="http://schemas.microsoft.com/office/drawing/2014/main" id="{FA6AE981-68E6-4268-B50C-A71DD6F0B8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05096" y="5187050"/>
            <a:ext cx="2801789" cy="926524"/>
          </a:xfrm>
          <a:prstGeom prst="rect">
            <a:avLst/>
          </a:prstGeom>
        </p:spPr>
      </p:pic>
      <p:pic>
        <p:nvPicPr>
          <p:cNvPr id="8" name="Picture 7" descr="A picture containing icon&#10;&#10;Description automatically generated">
            <a:hlinkClick r:id="rId6" action="ppaction://hlinksldjump"/>
            <a:extLst>
              <a:ext uri="{FF2B5EF4-FFF2-40B4-BE49-F238E27FC236}">
                <a16:creationId xmlns:a16="http://schemas.microsoft.com/office/drawing/2014/main" id="{C57D680F-7625-4A95-9E87-43F3E63270A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885411" y="5187050"/>
            <a:ext cx="1531463" cy="926525"/>
          </a:xfrm>
          <a:prstGeom prst="rect">
            <a:avLst/>
          </a:prstGeom>
        </p:spPr>
      </p:pic>
      <p:pic>
        <p:nvPicPr>
          <p:cNvPr id="20" name="Picture 19" descr="A drawing of a blackboard&#10;&#10;Description automatically generated">
            <a:extLst>
              <a:ext uri="{FF2B5EF4-FFF2-40B4-BE49-F238E27FC236}">
                <a16:creationId xmlns:a16="http://schemas.microsoft.com/office/drawing/2014/main" id="{38FB894F-EA9F-4773-A79B-AC915CEDB03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656175">
            <a:off x="-684977" y="3986101"/>
            <a:ext cx="2298732" cy="2620037"/>
          </a:xfrm>
          <a:prstGeom prst="rect">
            <a:avLst/>
          </a:prstGeom>
        </p:spPr>
      </p:pic>
      <p:sp>
        <p:nvSpPr>
          <p:cNvPr id="21" name="Title 1">
            <a:extLst>
              <a:ext uri="{FF2B5EF4-FFF2-40B4-BE49-F238E27FC236}">
                <a16:creationId xmlns:a16="http://schemas.microsoft.com/office/drawing/2014/main" id="{6C0ADAFD-3FC6-4439-9E9F-BCCCC3E45B94}"/>
              </a:ext>
            </a:extLst>
          </p:cNvPr>
          <p:cNvSpPr txBox="1">
            <a:spLocks/>
          </p:cNvSpPr>
          <p:nvPr/>
        </p:nvSpPr>
        <p:spPr>
          <a:xfrm>
            <a:off x="240822" y="141375"/>
            <a:ext cx="1982720"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Feedback</a:t>
            </a:r>
          </a:p>
        </p:txBody>
      </p:sp>
    </p:spTree>
    <p:extLst>
      <p:ext uri="{BB962C8B-B14F-4D97-AF65-F5344CB8AC3E}">
        <p14:creationId xmlns:p14="http://schemas.microsoft.com/office/powerpoint/2010/main" val="40587865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7DD6855-4A04-4B32-9125-4F1027F880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21029764">
            <a:off x="1068012" y="3697636"/>
            <a:ext cx="2685393" cy="1859437"/>
          </a:xfrm>
          <a:prstGeom prst="rect">
            <a:avLst/>
          </a:prstGeom>
          <a:ln w="76200">
            <a:solidFill>
              <a:schemeClr val="bg1"/>
            </a:solidFill>
          </a:ln>
          <a:effectLst>
            <a:outerShdw blurRad="63500" sx="102000" sy="102000" algn="ctr" rotWithShape="0">
              <a:prstClr val="black">
                <a:alpha val="40000"/>
              </a:prstClr>
            </a:outerShdw>
          </a:effectLst>
        </p:spPr>
      </p:pic>
      <p:sp>
        <p:nvSpPr>
          <p:cNvPr id="11" name="Title 1">
            <a:extLst>
              <a:ext uri="{FF2B5EF4-FFF2-40B4-BE49-F238E27FC236}">
                <a16:creationId xmlns:a16="http://schemas.microsoft.com/office/drawing/2014/main" id="{F7F4924A-979E-4E1B-ABE1-F93D858DBCD3}"/>
              </a:ext>
            </a:extLst>
          </p:cNvPr>
          <p:cNvSpPr txBox="1">
            <a:spLocks/>
          </p:cNvSpPr>
          <p:nvPr/>
        </p:nvSpPr>
        <p:spPr>
          <a:xfrm>
            <a:off x="248999" y="150125"/>
            <a:ext cx="2080347" cy="65877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Debriefing</a:t>
            </a:r>
          </a:p>
        </p:txBody>
      </p:sp>
      <p:sp>
        <p:nvSpPr>
          <p:cNvPr id="12" name="Rectangle 11">
            <a:extLst>
              <a:ext uri="{FF2B5EF4-FFF2-40B4-BE49-F238E27FC236}">
                <a16:creationId xmlns:a16="http://schemas.microsoft.com/office/drawing/2014/main" id="{9302EC84-F1C5-4A3F-BC23-F7DE873876C4}"/>
              </a:ext>
            </a:extLst>
          </p:cNvPr>
          <p:cNvSpPr/>
          <p:nvPr/>
        </p:nvSpPr>
        <p:spPr>
          <a:xfrm>
            <a:off x="-360" y="1789315"/>
            <a:ext cx="12192360" cy="1032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24924" y="1905400"/>
            <a:ext cx="11941791" cy="1408461"/>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defRPr/>
            </a:pPr>
            <a:r>
              <a:rPr lang="en-GB" sz="1500" dirty="0">
                <a:solidFill>
                  <a:schemeClr val="bg1"/>
                </a:solidFill>
                <a:latin typeface="Arial "/>
              </a:rPr>
              <a:t>As you’ve discovered, being a decision maker isn’t easy. Whatever choices we make, we also have to consider how the measures we take affect the climate, the economy and society in general. There are lots of different factors involved in tackling climate change. Reducing fossil fuel use, introducing new technologies to reduce carbon emissions and moving to renewable energy, all have a part to play.</a:t>
            </a:r>
            <a:endParaRPr kumimoji="0" lang="en-GB" sz="1500" i="0" u="none" strike="noStrike" kern="1200" cap="none" spc="0" normalizeH="0" baseline="0" noProof="0" dirty="0">
              <a:ln>
                <a:noFill/>
              </a:ln>
              <a:solidFill>
                <a:schemeClr val="bg1"/>
              </a:solidFill>
              <a:effectLst/>
              <a:uLnTx/>
              <a:uFillTx/>
              <a:latin typeface="Arial "/>
              <a:ea typeface="+mn-ea"/>
              <a:cs typeface="+mn-cs"/>
            </a:endParaRPr>
          </a:p>
        </p:txBody>
      </p:sp>
      <p:sp>
        <p:nvSpPr>
          <p:cNvPr id="13" name="Title 1">
            <a:extLst>
              <a:ext uri="{FF2B5EF4-FFF2-40B4-BE49-F238E27FC236}">
                <a16:creationId xmlns:a16="http://schemas.microsoft.com/office/drawing/2014/main" id="{3EEB89A0-E201-4662-8CDB-3F19D09ED0A4}"/>
              </a:ext>
            </a:extLst>
          </p:cNvPr>
          <p:cNvSpPr txBox="1">
            <a:spLocks/>
          </p:cNvSpPr>
          <p:nvPr/>
        </p:nvSpPr>
        <p:spPr>
          <a:xfrm>
            <a:off x="1103954" y="1212313"/>
            <a:ext cx="9920613" cy="420272"/>
          </a:xfrm>
          <a:prstGeom prst="rect">
            <a:avLst/>
          </a:prstGeom>
          <a:noFill/>
        </p:spPr>
        <p:txBody>
          <a:bodyPr>
            <a:noAutofit/>
          </a:bodyPr>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400" dirty="0">
                <a:solidFill>
                  <a:srgbClr val="660099"/>
                </a:solidFill>
              </a:rPr>
              <a:t>How did you do?</a:t>
            </a:r>
          </a:p>
        </p:txBody>
      </p:sp>
      <p:pic>
        <p:nvPicPr>
          <p:cNvPr id="24" name="Picture 23" descr="A close up of a logo&#10;&#10;Description automatically generated">
            <a:extLst>
              <a:ext uri="{FF2B5EF4-FFF2-40B4-BE49-F238E27FC236}">
                <a16:creationId xmlns:a16="http://schemas.microsoft.com/office/drawing/2014/main" id="{4BD3807D-922A-40CF-95E1-35AD3FEA94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pic>
        <p:nvPicPr>
          <p:cNvPr id="18" name="Picture 4" descr="Whipping WInds | Smithsonian Ocean">
            <a:extLst>
              <a:ext uri="{FF2B5EF4-FFF2-40B4-BE49-F238E27FC236}">
                <a16:creationId xmlns:a16="http://schemas.microsoft.com/office/drawing/2014/main" id="{AECD78BB-BB1A-451C-916D-FDB4EB1C071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21135227">
            <a:off x="5606495" y="3450360"/>
            <a:ext cx="2861511" cy="1780347"/>
          </a:xfrm>
          <a:prstGeom prst="rect">
            <a:avLst/>
          </a:prstGeom>
          <a:noFill/>
          <a:ln w="762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8558328F-3697-49A5-BEC0-3F7D37CB21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309293">
            <a:off x="7706342" y="3936382"/>
            <a:ext cx="2736820" cy="1846643"/>
          </a:xfrm>
          <a:prstGeom prst="rect">
            <a:avLst/>
          </a:prstGeom>
          <a:ln w="76200">
            <a:solidFill>
              <a:schemeClr val="bg1"/>
            </a:solidFill>
          </a:ln>
          <a:effectLst>
            <a:outerShdw blurRad="63500" sx="102000" sy="102000" algn="ctr" rotWithShape="0">
              <a:prstClr val="black">
                <a:alpha val="40000"/>
              </a:prstClr>
            </a:outerShdw>
          </a:effectLst>
        </p:spPr>
      </p:pic>
      <p:pic>
        <p:nvPicPr>
          <p:cNvPr id="19" name="Picture 18">
            <a:extLst>
              <a:ext uri="{FF2B5EF4-FFF2-40B4-BE49-F238E27FC236}">
                <a16:creationId xmlns:a16="http://schemas.microsoft.com/office/drawing/2014/main" id="{BD83396B-BEA7-43EB-AA25-32653B9B116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328145">
            <a:off x="3269125" y="3776526"/>
            <a:ext cx="2952784" cy="1951806"/>
          </a:xfrm>
          <a:prstGeom prst="rect">
            <a:avLst/>
          </a:prstGeom>
          <a:ln w="76200">
            <a:solidFill>
              <a:schemeClr val="bg1"/>
            </a:solidFill>
          </a:ln>
          <a:effectLst>
            <a:outerShdw blurRad="63500" sx="102000" sy="102000" algn="ctr" rotWithShape="0">
              <a:prstClr val="black">
                <a:alpha val="40000"/>
              </a:prstClr>
            </a:outerShdw>
          </a:effectLst>
        </p:spPr>
      </p:pic>
      <p:pic>
        <p:nvPicPr>
          <p:cNvPr id="25" name="Picture 24" descr="A picture containing chain, light&#10;&#10;Description automatically generated">
            <a:extLst>
              <a:ext uri="{FF2B5EF4-FFF2-40B4-BE49-F238E27FC236}">
                <a16:creationId xmlns:a16="http://schemas.microsoft.com/office/drawing/2014/main" id="{1EA35241-3AD1-4C31-AFA1-90DB085E5A9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44643" y="4978973"/>
            <a:ext cx="1648597" cy="1879027"/>
          </a:xfrm>
          <a:prstGeom prst="rect">
            <a:avLst/>
          </a:prstGeom>
        </p:spPr>
      </p:pic>
      <p:sp>
        <p:nvSpPr>
          <p:cNvPr id="28" name="TextBox 27">
            <a:extLst>
              <a:ext uri="{FF2B5EF4-FFF2-40B4-BE49-F238E27FC236}">
                <a16:creationId xmlns:a16="http://schemas.microsoft.com/office/drawing/2014/main" id="{B75B328A-FEFC-4DC1-91EF-EEF28763851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pic>
        <p:nvPicPr>
          <p:cNvPr id="29" name="Picture 28" descr="A picture containing airplane&#10;&#10;Description automatically generated">
            <a:hlinkClick r:id="rId8" action="ppaction://hlinksldjump"/>
            <a:extLst>
              <a:ext uri="{FF2B5EF4-FFF2-40B4-BE49-F238E27FC236}">
                <a16:creationId xmlns:a16="http://schemas.microsoft.com/office/drawing/2014/main" id="{89017824-CF96-497D-8528-8EC66851117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sp>
        <p:nvSpPr>
          <p:cNvPr id="30" name="Title 1">
            <a:extLst>
              <a:ext uri="{FF2B5EF4-FFF2-40B4-BE49-F238E27FC236}">
                <a16:creationId xmlns:a16="http://schemas.microsoft.com/office/drawing/2014/main" id="{9513DC02-8DE7-4337-83E2-80E9A77F3725}"/>
              </a:ext>
            </a:extLst>
          </p:cNvPr>
          <p:cNvSpPr txBox="1">
            <a:spLocks/>
          </p:cNvSpPr>
          <p:nvPr/>
        </p:nvSpPr>
        <p:spPr>
          <a:xfrm>
            <a:off x="262647" y="172727"/>
            <a:ext cx="2080347" cy="65877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Debriefing</a:t>
            </a:r>
          </a:p>
        </p:txBody>
      </p:sp>
    </p:spTree>
    <p:extLst>
      <p:ext uri="{BB962C8B-B14F-4D97-AF65-F5344CB8AC3E}">
        <p14:creationId xmlns:p14="http://schemas.microsoft.com/office/powerpoint/2010/main" val="4144392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D75F68-062B-46BA-ABA3-73118789182F}"/>
              </a:ext>
            </a:extLst>
          </p:cNvPr>
          <p:cNvSpPr txBox="1">
            <a:spLocks/>
          </p:cNvSpPr>
          <p:nvPr/>
        </p:nvSpPr>
        <p:spPr>
          <a:xfrm>
            <a:off x="262647" y="172727"/>
            <a:ext cx="2248541" cy="65877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Go Further</a:t>
            </a:r>
          </a:p>
        </p:txBody>
      </p:sp>
      <p:sp>
        <p:nvSpPr>
          <p:cNvPr id="11" name="Text Placeholder 4">
            <a:extLst>
              <a:ext uri="{FF2B5EF4-FFF2-40B4-BE49-F238E27FC236}">
                <a16:creationId xmlns:a16="http://schemas.microsoft.com/office/drawing/2014/main" id="{224CBC4D-57D9-4BD1-B6AC-352E5BE783C1}"/>
              </a:ext>
            </a:extLst>
          </p:cNvPr>
          <p:cNvSpPr txBox="1">
            <a:spLocks/>
          </p:cNvSpPr>
          <p:nvPr/>
        </p:nvSpPr>
        <p:spPr>
          <a:xfrm>
            <a:off x="1150844" y="1808364"/>
            <a:ext cx="3116190" cy="887579"/>
          </a:xfrm>
          <a:prstGeom prst="rect">
            <a:avLst/>
          </a:prstGeom>
          <a:solidFill>
            <a:schemeClr val="bg1"/>
          </a:solidFill>
        </p:spPr>
        <p:txBody>
          <a:bodyPr lIns="108000" rIns="108000">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500" dirty="0">
                <a:latin typeface="+mj-lt"/>
              </a:rPr>
              <a:t>For more activities, links to information about climate change, and ideas for discussions with friends and family. </a:t>
            </a:r>
            <a:endParaRPr lang="en-GB" sz="1500" dirty="0"/>
          </a:p>
        </p:txBody>
      </p:sp>
      <p:sp>
        <p:nvSpPr>
          <p:cNvPr id="12" name="Text Placeholder 5">
            <a:extLst>
              <a:ext uri="{FF2B5EF4-FFF2-40B4-BE49-F238E27FC236}">
                <a16:creationId xmlns:a16="http://schemas.microsoft.com/office/drawing/2014/main" id="{2879596D-32F4-4D7E-BE61-B101F822AF29}"/>
              </a:ext>
            </a:extLst>
          </p:cNvPr>
          <p:cNvSpPr txBox="1">
            <a:spLocks/>
          </p:cNvSpPr>
          <p:nvPr/>
        </p:nvSpPr>
        <p:spPr>
          <a:xfrm>
            <a:off x="4417068" y="2464813"/>
            <a:ext cx="3151187" cy="1062609"/>
          </a:xfrm>
          <a:prstGeom prst="rect">
            <a:avLst/>
          </a:prstGeom>
          <a:solidFill>
            <a:schemeClr val="bg1"/>
          </a:solidFill>
        </p:spPr>
        <p:txBody>
          <a:bodyPr lIns="108000" rIns="108000" anchor="ct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500" dirty="0"/>
              <a:t>Now that you’ve completed the </a:t>
            </a:r>
            <a:r>
              <a:rPr lang="en-GB" sz="1500" i="1" dirty="0"/>
              <a:t>Economy and the environment interactive,</a:t>
            </a:r>
            <a:r>
              <a:rPr lang="en-GB" sz="1500" dirty="0"/>
              <a:t> make sure you complete the other climate change interactive too:</a:t>
            </a:r>
          </a:p>
        </p:txBody>
      </p:sp>
      <p:sp>
        <p:nvSpPr>
          <p:cNvPr id="13" name="Text Placeholder 6">
            <a:extLst>
              <a:ext uri="{FF2B5EF4-FFF2-40B4-BE49-F238E27FC236}">
                <a16:creationId xmlns:a16="http://schemas.microsoft.com/office/drawing/2014/main" id="{93EFBBDF-CC76-44BF-88F2-5268C5B8A5D3}"/>
              </a:ext>
            </a:extLst>
          </p:cNvPr>
          <p:cNvSpPr txBox="1">
            <a:spLocks/>
          </p:cNvSpPr>
          <p:nvPr/>
        </p:nvSpPr>
        <p:spPr>
          <a:xfrm>
            <a:off x="8072438" y="1681108"/>
            <a:ext cx="2968719" cy="2250225"/>
          </a:xfrm>
          <a:prstGeom prst="rect">
            <a:avLst/>
          </a:prstGeom>
          <a:solidFill>
            <a:schemeClr val="bg1"/>
          </a:solidFill>
        </p:spPr>
        <p:txBody>
          <a:bodyPr lIns="108000" tIns="108000" rIns="108000" anchor="t">
            <a:no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500" dirty="0"/>
              <a:t>With all of the new knowledge and skills you’ve developed, you’re ready to take part in </a:t>
            </a:r>
            <a:r>
              <a:rPr lang="en-GB" sz="1500" i="1" dirty="0" err="1"/>
              <a:t>Climate.Speaks</a:t>
            </a:r>
            <a:r>
              <a:rPr lang="en-GB" sz="1500" i="1" dirty="0"/>
              <a:t>. </a:t>
            </a:r>
          </a:p>
          <a:p>
            <a:pPr marL="0" indent="0">
              <a:buFont typeface="Arial" panose="020B0604020202020204" pitchFamily="34" charset="0"/>
              <a:buNone/>
            </a:pPr>
            <a:r>
              <a:rPr lang="en-GB" sz="1500" dirty="0"/>
              <a:t>You’ll explore information about climate change through the lens of different stakeholders and then you’ll prepare for a debate in these roles, to discuss how a more sustainable future could be achieved. </a:t>
            </a:r>
          </a:p>
        </p:txBody>
      </p:sp>
      <p:sp>
        <p:nvSpPr>
          <p:cNvPr id="14" name="Text Placeholder 7">
            <a:extLst>
              <a:ext uri="{FF2B5EF4-FFF2-40B4-BE49-F238E27FC236}">
                <a16:creationId xmlns:a16="http://schemas.microsoft.com/office/drawing/2014/main" id="{51027C81-694B-4DF5-AE25-1D51FAC081D3}"/>
              </a:ext>
            </a:extLst>
          </p:cNvPr>
          <p:cNvSpPr txBox="1">
            <a:spLocks/>
          </p:cNvSpPr>
          <p:nvPr/>
        </p:nvSpPr>
        <p:spPr>
          <a:xfrm rot="21315429">
            <a:off x="1360525" y="1290839"/>
            <a:ext cx="1692000" cy="359766"/>
          </a:xfrm>
          <a:prstGeom prst="rect">
            <a:avLst/>
          </a:prstGeom>
          <a:solidFill>
            <a:schemeClr val="accent1"/>
          </a:solidFill>
        </p:spPr>
        <p:txBody>
          <a:bodyPr lIns="0" anchor="ctr">
            <a:normAutofit lnSpcReduction="10000"/>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dirty="0">
                <a:solidFill>
                  <a:schemeClr val="bg1"/>
                </a:solidFill>
              </a:rPr>
              <a:t>Things To Do</a:t>
            </a:r>
          </a:p>
        </p:txBody>
      </p:sp>
      <p:sp>
        <p:nvSpPr>
          <p:cNvPr id="15" name="Text Placeholder 8">
            <a:extLst>
              <a:ext uri="{FF2B5EF4-FFF2-40B4-BE49-F238E27FC236}">
                <a16:creationId xmlns:a16="http://schemas.microsoft.com/office/drawing/2014/main" id="{62939E6D-3202-4037-AC37-1ED377535B95}"/>
              </a:ext>
            </a:extLst>
          </p:cNvPr>
          <p:cNvSpPr txBox="1">
            <a:spLocks/>
          </p:cNvSpPr>
          <p:nvPr/>
        </p:nvSpPr>
        <p:spPr>
          <a:xfrm rot="21394585">
            <a:off x="4581397" y="1404204"/>
            <a:ext cx="2628000" cy="624312"/>
          </a:xfrm>
          <a:prstGeom prst="rect">
            <a:avLst/>
          </a:prstGeom>
          <a:solidFill>
            <a:schemeClr val="accent1"/>
          </a:solidFill>
        </p:spPr>
        <p:txBody>
          <a:bodyPr lIns="72000" anchor="ctr">
            <a:normAutofit lnSpcReduction="10000"/>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800" b="1" dirty="0">
                <a:solidFill>
                  <a:schemeClr val="bg1"/>
                </a:solidFill>
              </a:rPr>
              <a:t>More Climate </a:t>
            </a:r>
            <a:br>
              <a:rPr lang="en-GB" sz="1800" b="1" dirty="0">
                <a:solidFill>
                  <a:schemeClr val="bg1"/>
                </a:solidFill>
              </a:rPr>
            </a:br>
            <a:r>
              <a:rPr lang="en-GB" sz="1800" b="1" dirty="0">
                <a:solidFill>
                  <a:schemeClr val="bg1"/>
                </a:solidFill>
              </a:rPr>
              <a:t>Change Interactives</a:t>
            </a:r>
          </a:p>
        </p:txBody>
      </p:sp>
      <p:sp>
        <p:nvSpPr>
          <p:cNvPr id="18" name="Text Placeholder 9">
            <a:extLst>
              <a:ext uri="{FF2B5EF4-FFF2-40B4-BE49-F238E27FC236}">
                <a16:creationId xmlns:a16="http://schemas.microsoft.com/office/drawing/2014/main" id="{B6B21484-5733-4D3E-B8AE-6B3B6C6936DD}"/>
              </a:ext>
            </a:extLst>
          </p:cNvPr>
          <p:cNvSpPr txBox="1">
            <a:spLocks/>
          </p:cNvSpPr>
          <p:nvPr/>
        </p:nvSpPr>
        <p:spPr>
          <a:xfrm rot="321542">
            <a:off x="8566797" y="1196468"/>
            <a:ext cx="1980000" cy="428366"/>
          </a:xfrm>
          <a:prstGeom prst="rect">
            <a:avLst/>
          </a:prstGeom>
          <a:solidFill>
            <a:schemeClr val="accent1"/>
          </a:solidFill>
        </p:spPr>
        <p:txBody>
          <a:bodyPr lIns="72000" anchor="ct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chemeClr val="bg1"/>
                </a:solidFill>
              </a:rPr>
              <a:t>Climate. Speaks</a:t>
            </a:r>
          </a:p>
        </p:txBody>
      </p:sp>
      <p:pic>
        <p:nvPicPr>
          <p:cNvPr id="19" name="Picture Placeholder 35">
            <a:hlinkClick r:id="rId2"/>
            <a:extLst>
              <a:ext uri="{FF2B5EF4-FFF2-40B4-BE49-F238E27FC236}">
                <a16:creationId xmlns:a16="http://schemas.microsoft.com/office/drawing/2014/main" id="{A3F67E8B-1A79-40E8-AF2F-0FFA8BC13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61875" y="4705968"/>
            <a:ext cx="3131007" cy="1544638"/>
          </a:xfrm>
          <a:prstGeom prst="rect">
            <a:avLst/>
          </a:prstGeom>
          <a:effectLst>
            <a:outerShdw blurRad="50800" dist="38100" dir="2700000" algn="tl" rotWithShape="0">
              <a:prstClr val="black">
                <a:alpha val="40000"/>
              </a:prstClr>
            </a:outerShdw>
          </a:effectLst>
        </p:spPr>
      </p:pic>
      <p:sp>
        <p:nvSpPr>
          <p:cNvPr id="20" name="Text Placeholder 4">
            <a:extLst>
              <a:ext uri="{FF2B5EF4-FFF2-40B4-BE49-F238E27FC236}">
                <a16:creationId xmlns:a16="http://schemas.microsoft.com/office/drawing/2014/main" id="{E9D2EB47-173E-4C93-9903-B35665F5D136}"/>
              </a:ext>
            </a:extLst>
          </p:cNvPr>
          <p:cNvSpPr txBox="1">
            <a:spLocks/>
          </p:cNvSpPr>
          <p:nvPr/>
        </p:nvSpPr>
        <p:spPr>
          <a:xfrm>
            <a:off x="1172220" y="3371228"/>
            <a:ext cx="2960599" cy="1660346"/>
          </a:xfrm>
          <a:prstGeom prst="rect">
            <a:avLst/>
          </a:prstGeom>
          <a:solidFill>
            <a:schemeClr val="bg1"/>
          </a:solidFill>
        </p:spPr>
        <p:txBody>
          <a:bodyPr vert="horz" lIns="108000" tIns="0" rIns="108000" bIns="0" rtlCol="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500" dirty="0"/>
              <a:t>All of the ‘things to do’ help build your essential skills. Go to </a:t>
            </a:r>
            <a:r>
              <a:rPr lang="en-GB" sz="1500" dirty="0">
                <a:solidFill>
                  <a:srgbClr val="660099"/>
                </a:solidFill>
                <a:hlinkClick r:id="rId4">
                  <a:extLst>
                    <a:ext uri="{A12FA001-AC4F-418D-AE19-62706E023703}">
                      <ahyp:hlinkClr xmlns:ahyp="http://schemas.microsoft.com/office/drawing/2018/hyperlinkcolor" val="tx"/>
                    </a:ext>
                  </a:extLst>
                </a:hlinkClick>
              </a:rPr>
              <a:t>skillsbuilder.org </a:t>
            </a:r>
            <a:r>
              <a:rPr lang="en-GB" sz="1500" dirty="0"/>
              <a:t>and find out more about the eight essential skills you need to succeed. Look at the skills framework and assess your own skills. </a:t>
            </a:r>
            <a:endParaRPr lang="en-GB" sz="1500" u="sng" dirty="0">
              <a:solidFill>
                <a:schemeClr val="accent2"/>
              </a:solidFill>
            </a:endParaRPr>
          </a:p>
        </p:txBody>
      </p:sp>
      <p:pic>
        <p:nvPicPr>
          <p:cNvPr id="21" name="Picture Placeholder 21">
            <a:hlinkClick r:id="rId5"/>
            <a:extLst>
              <a:ext uri="{FF2B5EF4-FFF2-40B4-BE49-F238E27FC236}">
                <a16:creationId xmlns:a16="http://schemas.microsoft.com/office/drawing/2014/main" id="{7E22D5DB-B6C3-4FEC-B93F-7CA4F8A19A4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15168" y="5106716"/>
            <a:ext cx="2840038" cy="1509148"/>
          </a:xfrm>
          <a:prstGeom prst="rect">
            <a:avLst/>
          </a:prstGeom>
          <a:effectLst>
            <a:outerShdw blurRad="50800" dist="38100" dir="2700000" algn="tl" rotWithShape="0">
              <a:prstClr val="black">
                <a:alpha val="40000"/>
              </a:prstClr>
            </a:outerShdw>
          </a:effectLst>
        </p:spPr>
      </p:pic>
      <p:sp>
        <p:nvSpPr>
          <p:cNvPr id="22" name="Rectangle: Rounded Corners 21">
            <a:hlinkClick r:id="rId2"/>
            <a:extLst>
              <a:ext uri="{FF2B5EF4-FFF2-40B4-BE49-F238E27FC236}">
                <a16:creationId xmlns:a16="http://schemas.microsoft.com/office/drawing/2014/main" id="{51A203BF-7C95-4A1E-AC50-5A557B4D4DB7}"/>
              </a:ext>
            </a:extLst>
          </p:cNvPr>
          <p:cNvSpPr/>
          <p:nvPr/>
        </p:nvSpPr>
        <p:spPr>
          <a:xfrm>
            <a:off x="4444007" y="3902540"/>
            <a:ext cx="3151187" cy="42831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Deforestation interactive activity</a:t>
            </a:r>
          </a:p>
        </p:txBody>
      </p:sp>
      <p:sp>
        <p:nvSpPr>
          <p:cNvPr id="25" name="Rectangle: Rounded Corners 24">
            <a:hlinkClick r:id="rId7"/>
            <a:extLst>
              <a:ext uri="{FF2B5EF4-FFF2-40B4-BE49-F238E27FC236}">
                <a16:creationId xmlns:a16="http://schemas.microsoft.com/office/drawing/2014/main" id="{BFD7851B-A070-4E85-9CF8-33FB7D2625FB}"/>
              </a:ext>
            </a:extLst>
          </p:cNvPr>
          <p:cNvSpPr/>
          <p:nvPr/>
        </p:nvSpPr>
        <p:spPr>
          <a:xfrm>
            <a:off x="8059182" y="4526692"/>
            <a:ext cx="3071738" cy="42830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err="1">
                <a:solidFill>
                  <a:schemeClr val="bg1"/>
                </a:solidFill>
              </a:rPr>
              <a:t>Climate.Speaks</a:t>
            </a:r>
            <a:r>
              <a:rPr lang="en-GB" sz="1200" b="1" dirty="0">
                <a:solidFill>
                  <a:schemeClr val="bg1"/>
                </a:solidFill>
              </a:rPr>
              <a:t> activities</a:t>
            </a:r>
          </a:p>
        </p:txBody>
      </p:sp>
      <p:pic>
        <p:nvPicPr>
          <p:cNvPr id="26" name="Graphic 25" descr="Cursor">
            <a:hlinkClick r:id="rId8"/>
            <a:extLst>
              <a:ext uri="{FF2B5EF4-FFF2-40B4-BE49-F238E27FC236}">
                <a16:creationId xmlns:a16="http://schemas.microsoft.com/office/drawing/2014/main" id="{B6F341B7-26A6-4AC9-8428-43DB6F2CFA4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flipH="1">
            <a:off x="4504633" y="3250413"/>
            <a:ext cx="300070" cy="300070"/>
          </a:xfrm>
          <a:prstGeom prst="rect">
            <a:avLst/>
          </a:prstGeom>
        </p:spPr>
      </p:pic>
      <p:pic>
        <p:nvPicPr>
          <p:cNvPr id="27" name="Graphic 26" descr="Cursor">
            <a:hlinkClick r:id="rId8"/>
            <a:extLst>
              <a:ext uri="{FF2B5EF4-FFF2-40B4-BE49-F238E27FC236}">
                <a16:creationId xmlns:a16="http://schemas.microsoft.com/office/drawing/2014/main" id="{93C81AF5-D165-4504-9C81-0B6F78600710}"/>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4444007" y="3965989"/>
            <a:ext cx="300070" cy="300070"/>
          </a:xfrm>
          <a:prstGeom prst="rect">
            <a:avLst/>
          </a:prstGeom>
        </p:spPr>
      </p:pic>
      <p:pic>
        <p:nvPicPr>
          <p:cNvPr id="29" name="Graphic 28" descr="Cursor">
            <a:hlinkClick r:id="rId8"/>
            <a:extLst>
              <a:ext uri="{FF2B5EF4-FFF2-40B4-BE49-F238E27FC236}">
                <a16:creationId xmlns:a16="http://schemas.microsoft.com/office/drawing/2014/main" id="{B4A68C9D-4C1A-45B9-B099-6FB3CA09CABB}"/>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8099377" y="4624443"/>
            <a:ext cx="300070" cy="300070"/>
          </a:xfrm>
          <a:prstGeom prst="rect">
            <a:avLst/>
          </a:prstGeom>
        </p:spPr>
      </p:pic>
      <p:pic>
        <p:nvPicPr>
          <p:cNvPr id="30" name="Graphic 29" descr="Cursor">
            <a:hlinkClick r:id="rId8"/>
            <a:extLst>
              <a:ext uri="{FF2B5EF4-FFF2-40B4-BE49-F238E27FC236}">
                <a16:creationId xmlns:a16="http://schemas.microsoft.com/office/drawing/2014/main" id="{398862AE-286C-4AE0-9BD3-6254D5989E54}"/>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flipH="1">
            <a:off x="4363503" y="6084399"/>
            <a:ext cx="300070" cy="300070"/>
          </a:xfrm>
          <a:prstGeom prst="rect">
            <a:avLst/>
          </a:prstGeom>
        </p:spPr>
      </p:pic>
      <p:pic>
        <p:nvPicPr>
          <p:cNvPr id="31" name="Graphic 30" descr="Cursor">
            <a:hlinkClick r:id="rId8" action="ppaction://hlinkfile"/>
            <a:extLst>
              <a:ext uri="{FF2B5EF4-FFF2-40B4-BE49-F238E27FC236}">
                <a16:creationId xmlns:a16="http://schemas.microsoft.com/office/drawing/2014/main" id="{BCCF27AA-F9CE-43A2-BC0D-36D2D46009E6}"/>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flipH="1">
            <a:off x="1072746" y="6197950"/>
            <a:ext cx="300070" cy="300070"/>
          </a:xfrm>
          <a:prstGeom prst="rect">
            <a:avLst/>
          </a:prstGeom>
        </p:spPr>
      </p:pic>
      <p:sp>
        <p:nvSpPr>
          <p:cNvPr id="33" name="Rectangle: Rounded Corners 32">
            <a:hlinkClick r:id="rId14" action="ppaction://hlinksldjump"/>
            <a:extLst>
              <a:ext uri="{FF2B5EF4-FFF2-40B4-BE49-F238E27FC236}">
                <a16:creationId xmlns:a16="http://schemas.microsoft.com/office/drawing/2014/main" id="{F6CAB5B0-D630-4614-9202-2246C605B6CD}"/>
              </a:ext>
            </a:extLst>
          </p:cNvPr>
          <p:cNvSpPr/>
          <p:nvPr/>
        </p:nvSpPr>
        <p:spPr>
          <a:xfrm>
            <a:off x="1318526" y="2922886"/>
            <a:ext cx="2454558" cy="328391"/>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bg1"/>
                </a:solidFill>
              </a:rPr>
              <a:t>THINGS TO DO</a:t>
            </a:r>
          </a:p>
        </p:txBody>
      </p:sp>
      <p:pic>
        <p:nvPicPr>
          <p:cNvPr id="34" name="Graphic 33" descr="Cursor">
            <a:extLst>
              <a:ext uri="{FF2B5EF4-FFF2-40B4-BE49-F238E27FC236}">
                <a16:creationId xmlns:a16="http://schemas.microsoft.com/office/drawing/2014/main" id="{8F870592-ADD9-4C62-98A4-572489A02F11}"/>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H="1">
            <a:off x="1372816" y="2909430"/>
            <a:ext cx="300070" cy="300070"/>
          </a:xfrm>
          <a:prstGeom prst="rect">
            <a:avLst/>
          </a:prstGeom>
        </p:spPr>
      </p:pic>
      <p:pic>
        <p:nvPicPr>
          <p:cNvPr id="35" name="Picture 34">
            <a:hlinkClick r:id="rId7"/>
            <a:extLst>
              <a:ext uri="{FF2B5EF4-FFF2-40B4-BE49-F238E27FC236}">
                <a16:creationId xmlns:a16="http://schemas.microsoft.com/office/drawing/2014/main" id="{8FDE2B38-04CC-44AF-8851-B398C47C121F}"/>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rot="20812534">
            <a:off x="8121407" y="5176892"/>
            <a:ext cx="1055912" cy="1509526"/>
          </a:xfrm>
          <a:prstGeom prst="rect">
            <a:avLst/>
          </a:prstGeom>
          <a:effectLst>
            <a:outerShdw blurRad="50800" dist="38100" dir="2700000" algn="tl" rotWithShape="0">
              <a:prstClr val="black">
                <a:alpha val="40000"/>
              </a:prstClr>
            </a:outerShdw>
          </a:effectLst>
        </p:spPr>
      </p:pic>
      <p:pic>
        <p:nvPicPr>
          <p:cNvPr id="36" name="Picture 35">
            <a:hlinkClick r:id="rId7"/>
            <a:extLst>
              <a:ext uri="{FF2B5EF4-FFF2-40B4-BE49-F238E27FC236}">
                <a16:creationId xmlns:a16="http://schemas.microsoft.com/office/drawing/2014/main" id="{E731F97E-20BA-4BF5-A1E7-A7D010B954E4}"/>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rot="914287">
            <a:off x="10082386" y="5176892"/>
            <a:ext cx="1070300" cy="1509526"/>
          </a:xfrm>
          <a:prstGeom prst="rect">
            <a:avLst/>
          </a:prstGeom>
          <a:effectLst>
            <a:outerShdw blurRad="50800" dist="38100" dir="2700000" algn="tl" rotWithShape="0">
              <a:prstClr val="black">
                <a:alpha val="40000"/>
              </a:prstClr>
            </a:outerShdw>
          </a:effectLst>
        </p:spPr>
      </p:pic>
      <p:pic>
        <p:nvPicPr>
          <p:cNvPr id="37" name="Picture 36">
            <a:hlinkClick r:id="rId7"/>
            <a:extLst>
              <a:ext uri="{FF2B5EF4-FFF2-40B4-BE49-F238E27FC236}">
                <a16:creationId xmlns:a16="http://schemas.microsoft.com/office/drawing/2014/main" id="{31979F1B-DA49-4760-ADCD-5EC0DA79254B}"/>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9101120" y="5106716"/>
            <a:ext cx="1093822" cy="1509715"/>
          </a:xfrm>
          <a:prstGeom prst="rect">
            <a:avLst/>
          </a:prstGeom>
          <a:effectLst>
            <a:outerShdw blurRad="50800" dist="38100" dir="2700000" algn="tl" rotWithShape="0">
              <a:prstClr val="black">
                <a:alpha val="40000"/>
              </a:prstClr>
            </a:outerShdw>
          </a:effectLst>
        </p:spPr>
      </p:pic>
      <p:pic>
        <p:nvPicPr>
          <p:cNvPr id="38" name="Picture 37" descr="A picture containing airplane&#10;&#10;Description automatically generated">
            <a:hlinkClick r:id="rId18" action="ppaction://hlinksldjump"/>
            <a:extLst>
              <a:ext uri="{FF2B5EF4-FFF2-40B4-BE49-F238E27FC236}">
                <a16:creationId xmlns:a16="http://schemas.microsoft.com/office/drawing/2014/main" id="{1ADC9E0A-83EF-41F8-839F-FBAE86A23A9B}"/>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80568" y="2572431"/>
            <a:ext cx="1492047" cy="1702130"/>
          </a:xfrm>
          <a:prstGeom prst="rect">
            <a:avLst/>
          </a:prstGeom>
        </p:spPr>
      </p:pic>
      <p:sp>
        <p:nvSpPr>
          <p:cNvPr id="39" name="TextBox 38">
            <a:extLst>
              <a:ext uri="{FF2B5EF4-FFF2-40B4-BE49-F238E27FC236}">
                <a16:creationId xmlns:a16="http://schemas.microsoft.com/office/drawing/2014/main" id="{4B19BEB7-833E-4590-83AA-D0F4FBE4A9B4}"/>
              </a:ext>
            </a:extLst>
          </p:cNvPr>
          <p:cNvSpPr txBox="1"/>
          <p:nvPr/>
        </p:nvSpPr>
        <p:spPr>
          <a:xfrm>
            <a:off x="108404" y="3730738"/>
            <a:ext cx="994183" cy="338554"/>
          </a:xfrm>
          <a:prstGeom prst="rect">
            <a:avLst/>
          </a:prstGeom>
          <a:noFill/>
        </p:spPr>
        <p:txBody>
          <a:bodyPr wrap="none" rtlCol="0">
            <a:spAutoFit/>
          </a:bodyPr>
          <a:lstStyle/>
          <a:p>
            <a:r>
              <a:rPr lang="en-GB" sz="1600" b="1" dirty="0"/>
              <a:t>Go back</a:t>
            </a:r>
          </a:p>
        </p:txBody>
      </p:sp>
      <p:pic>
        <p:nvPicPr>
          <p:cNvPr id="40" name="Picture 39" descr="A picture containing airplane&#10;&#10;Description automatically generated">
            <a:hlinkClick r:id="rId14" action="ppaction://hlinksldjump"/>
            <a:extLst>
              <a:ext uri="{FF2B5EF4-FFF2-40B4-BE49-F238E27FC236}">
                <a16:creationId xmlns:a16="http://schemas.microsoft.com/office/drawing/2014/main" id="{D44EAFFA-F97A-4134-A08F-E09154B0A4C4}"/>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10750056" y="2569945"/>
            <a:ext cx="1492048" cy="1702131"/>
          </a:xfrm>
          <a:prstGeom prst="rect">
            <a:avLst/>
          </a:prstGeom>
        </p:spPr>
      </p:pic>
      <p:sp>
        <p:nvSpPr>
          <p:cNvPr id="41" name="TextBox 40">
            <a:extLst>
              <a:ext uri="{FF2B5EF4-FFF2-40B4-BE49-F238E27FC236}">
                <a16:creationId xmlns:a16="http://schemas.microsoft.com/office/drawing/2014/main" id="{793F0CF6-FC22-496B-B871-3F5F58FD7BCE}"/>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pic>
        <p:nvPicPr>
          <p:cNvPr id="42" name="Graphic 41" descr="Cursor">
            <a:hlinkClick r:id="rId7"/>
            <a:extLst>
              <a:ext uri="{FF2B5EF4-FFF2-40B4-BE49-F238E27FC236}">
                <a16:creationId xmlns:a16="http://schemas.microsoft.com/office/drawing/2014/main" id="{800F7D28-CB24-4AEA-9F07-7D40607CC7F8}"/>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flipH="1">
            <a:off x="8059182" y="6234434"/>
            <a:ext cx="300070" cy="300070"/>
          </a:xfrm>
          <a:prstGeom prst="rect">
            <a:avLst/>
          </a:prstGeom>
        </p:spPr>
      </p:pic>
    </p:spTree>
    <p:extLst>
      <p:ext uri="{BB962C8B-B14F-4D97-AF65-F5344CB8AC3E}">
        <p14:creationId xmlns:p14="http://schemas.microsoft.com/office/powerpoint/2010/main" val="30057409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utdoor, mountain, nature, ravine&#10;&#10;Description automatically generated">
            <a:extLst>
              <a:ext uri="{FF2B5EF4-FFF2-40B4-BE49-F238E27FC236}">
                <a16:creationId xmlns:a16="http://schemas.microsoft.com/office/drawing/2014/main" id="{95B465AA-6BC9-4513-9153-04CEB167E64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6" y="1021964"/>
            <a:ext cx="12186654" cy="5836036"/>
          </a:xfrm>
          <a:prstGeom prst="rect">
            <a:avLst/>
          </a:prstGeom>
        </p:spPr>
      </p:pic>
      <p:pic>
        <p:nvPicPr>
          <p:cNvPr id="6" name="Picture 5" descr="A close up of a logo&#10;&#10;Description automatically generated">
            <a:hlinkClick r:id="rId3" action="ppaction://hlinksldjump"/>
            <a:extLst>
              <a:ext uri="{FF2B5EF4-FFF2-40B4-BE49-F238E27FC236}">
                <a16:creationId xmlns:a16="http://schemas.microsoft.com/office/drawing/2014/main" id="{5071A0AE-F918-43B5-B1DC-0F80D69294F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0568" y="2937086"/>
            <a:ext cx="1481583" cy="1335947"/>
          </a:xfrm>
          <a:prstGeom prst="rect">
            <a:avLst/>
          </a:prstGeom>
        </p:spPr>
      </p:pic>
      <p:pic>
        <p:nvPicPr>
          <p:cNvPr id="7" name="Picture 6" descr="A picture containing airplane&#10;&#10;Description automatically generated">
            <a:hlinkClick r:id="rId5" action="ppaction://hlinksldjump"/>
            <a:extLst>
              <a:ext uri="{FF2B5EF4-FFF2-40B4-BE49-F238E27FC236}">
                <a16:creationId xmlns:a16="http://schemas.microsoft.com/office/drawing/2014/main" id="{FC7B1575-1FFB-496D-B0BD-F762FFD4D79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846924" y="2937086"/>
            <a:ext cx="1326082" cy="1215706"/>
          </a:xfrm>
          <a:prstGeom prst="rect">
            <a:avLst/>
          </a:prstGeom>
        </p:spPr>
      </p:pic>
      <p:sp>
        <p:nvSpPr>
          <p:cNvPr id="8" name="Rectangle 7">
            <a:extLst>
              <a:ext uri="{FF2B5EF4-FFF2-40B4-BE49-F238E27FC236}">
                <a16:creationId xmlns:a16="http://schemas.microsoft.com/office/drawing/2014/main" id="{2CACC479-27E4-42B8-A917-ECF3F7B1C0AB}"/>
              </a:ext>
            </a:extLst>
          </p:cNvPr>
          <p:cNvSpPr/>
          <p:nvPr/>
        </p:nvSpPr>
        <p:spPr>
          <a:xfrm>
            <a:off x="242918" y="178284"/>
            <a:ext cx="2536496" cy="628262"/>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GB" sz="2800" b="1" dirty="0"/>
              <a:t>Things to do</a:t>
            </a:r>
          </a:p>
        </p:txBody>
      </p:sp>
      <p:sp>
        <p:nvSpPr>
          <p:cNvPr id="9" name="TextBox 8">
            <a:extLst>
              <a:ext uri="{FF2B5EF4-FFF2-40B4-BE49-F238E27FC236}">
                <a16:creationId xmlns:a16="http://schemas.microsoft.com/office/drawing/2014/main" id="{E6FC3990-E814-4226-9EE5-EAC13ADC641A}"/>
              </a:ext>
            </a:extLst>
          </p:cNvPr>
          <p:cNvSpPr txBox="1"/>
          <p:nvPr/>
        </p:nvSpPr>
        <p:spPr>
          <a:xfrm>
            <a:off x="108403" y="3730651"/>
            <a:ext cx="994183" cy="338554"/>
          </a:xfrm>
          <a:prstGeom prst="rect">
            <a:avLst/>
          </a:prstGeom>
          <a:noFill/>
        </p:spPr>
        <p:txBody>
          <a:bodyPr wrap="none" rtlCol="0">
            <a:spAutoFit/>
          </a:bodyPr>
          <a:lstStyle/>
          <a:p>
            <a:r>
              <a:rPr lang="en-GB" sz="1600" b="1" dirty="0">
                <a:solidFill>
                  <a:schemeClr val="bg1"/>
                </a:solidFill>
              </a:rPr>
              <a:t>Go back</a:t>
            </a:r>
          </a:p>
        </p:txBody>
      </p:sp>
      <p:sp>
        <p:nvSpPr>
          <p:cNvPr id="10" name="TextBox 9">
            <a:extLst>
              <a:ext uri="{FF2B5EF4-FFF2-40B4-BE49-F238E27FC236}">
                <a16:creationId xmlns:a16="http://schemas.microsoft.com/office/drawing/2014/main" id="{855B53CE-5452-4417-81D7-FB42737511B3}"/>
              </a:ext>
            </a:extLst>
          </p:cNvPr>
          <p:cNvSpPr txBox="1"/>
          <p:nvPr/>
        </p:nvSpPr>
        <p:spPr>
          <a:xfrm>
            <a:off x="10953489" y="3721133"/>
            <a:ext cx="1072730" cy="338554"/>
          </a:xfrm>
          <a:prstGeom prst="rect">
            <a:avLst/>
          </a:prstGeom>
          <a:noFill/>
        </p:spPr>
        <p:txBody>
          <a:bodyPr wrap="none" rtlCol="0">
            <a:spAutoFit/>
          </a:bodyPr>
          <a:lstStyle/>
          <a:p>
            <a:r>
              <a:rPr lang="en-GB" sz="1600" b="1" dirty="0">
                <a:solidFill>
                  <a:schemeClr val="bg1"/>
                </a:solidFill>
              </a:rPr>
              <a:t>Continue</a:t>
            </a:r>
          </a:p>
        </p:txBody>
      </p:sp>
      <p:grpSp>
        <p:nvGrpSpPr>
          <p:cNvPr id="11" name="Group 10">
            <a:extLst>
              <a:ext uri="{FF2B5EF4-FFF2-40B4-BE49-F238E27FC236}">
                <a16:creationId xmlns:a16="http://schemas.microsoft.com/office/drawing/2014/main" id="{BAB6F77A-0E62-45AE-8FA1-CD9FEE5A40B7}"/>
              </a:ext>
            </a:extLst>
          </p:cNvPr>
          <p:cNvGrpSpPr/>
          <p:nvPr/>
        </p:nvGrpSpPr>
        <p:grpSpPr>
          <a:xfrm>
            <a:off x="1345076" y="1347721"/>
            <a:ext cx="4293050" cy="4396323"/>
            <a:chOff x="1345076" y="1347720"/>
            <a:chExt cx="4293050" cy="5289617"/>
          </a:xfrm>
        </p:grpSpPr>
        <p:sp>
          <p:nvSpPr>
            <p:cNvPr id="12" name="Rectangle: Rounded Corners 11">
              <a:extLst>
                <a:ext uri="{FF2B5EF4-FFF2-40B4-BE49-F238E27FC236}">
                  <a16:creationId xmlns:a16="http://schemas.microsoft.com/office/drawing/2014/main" id="{CCB24012-1170-4F4D-9BE2-7E3CC3966F28}"/>
                </a:ext>
              </a:extLst>
            </p:cNvPr>
            <p:cNvSpPr/>
            <p:nvPr/>
          </p:nvSpPr>
          <p:spPr>
            <a:xfrm>
              <a:off x="1345076" y="1366294"/>
              <a:ext cx="4206835" cy="5271043"/>
            </a:xfrm>
            <a:prstGeom prst="roundRect">
              <a:avLst>
                <a:gd name="adj" fmla="val 366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GB" sz="1400" dirty="0"/>
            </a:p>
          </p:txBody>
        </p:sp>
        <p:sp>
          <p:nvSpPr>
            <p:cNvPr id="13" name="Rectangle 12">
              <a:extLst>
                <a:ext uri="{FF2B5EF4-FFF2-40B4-BE49-F238E27FC236}">
                  <a16:creationId xmlns:a16="http://schemas.microsoft.com/office/drawing/2014/main" id="{CDE5EB8D-C2E0-49D7-9EC8-FE1561DAE79B}"/>
                </a:ext>
              </a:extLst>
            </p:cNvPr>
            <p:cNvSpPr/>
            <p:nvPr/>
          </p:nvSpPr>
          <p:spPr>
            <a:xfrm>
              <a:off x="1431291" y="1347720"/>
              <a:ext cx="4206835" cy="505833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252000" bIns="144000" rtlCol="0" anchor="t"/>
            <a:lstStyle/>
            <a:p>
              <a:pPr>
                <a:spcAft>
                  <a:spcPts val="600"/>
                </a:spcAft>
              </a:pPr>
              <a:r>
                <a:rPr lang="en-GB" sz="2400" b="1" dirty="0"/>
                <a:t>Get talking</a:t>
              </a:r>
            </a:p>
          </p:txBody>
        </p:sp>
      </p:grpSp>
      <p:pic>
        <p:nvPicPr>
          <p:cNvPr id="14" name="Picture 13">
            <a:extLst>
              <a:ext uri="{FF2B5EF4-FFF2-40B4-BE49-F238E27FC236}">
                <a16:creationId xmlns:a16="http://schemas.microsoft.com/office/drawing/2014/main" id="{3D30AF8B-1A87-417F-8910-689A0AE9FC8C}"/>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860111" y="806546"/>
            <a:ext cx="1128157" cy="1097003"/>
          </a:xfrm>
          <a:prstGeom prst="rect">
            <a:avLst/>
          </a:prstGeom>
          <a:effectLst>
            <a:outerShdw blurRad="50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2774B4A1-0394-4019-BA9E-A47B32B9BAE2}"/>
              </a:ext>
            </a:extLst>
          </p:cNvPr>
          <p:cNvGrpSpPr/>
          <p:nvPr/>
        </p:nvGrpSpPr>
        <p:grpSpPr>
          <a:xfrm>
            <a:off x="6203734" y="1347721"/>
            <a:ext cx="4489520" cy="4396323"/>
            <a:chOff x="6338410" y="1138715"/>
            <a:chExt cx="4489520" cy="3341006"/>
          </a:xfrm>
        </p:grpSpPr>
        <p:sp>
          <p:nvSpPr>
            <p:cNvPr id="16" name="Rectangle: Rounded Corners 15">
              <a:extLst>
                <a:ext uri="{FF2B5EF4-FFF2-40B4-BE49-F238E27FC236}">
                  <a16:creationId xmlns:a16="http://schemas.microsoft.com/office/drawing/2014/main" id="{A2D64E7D-BD76-4FEB-886F-04C22A279734}"/>
                </a:ext>
              </a:extLst>
            </p:cNvPr>
            <p:cNvSpPr/>
            <p:nvPr/>
          </p:nvSpPr>
          <p:spPr>
            <a:xfrm>
              <a:off x="6338410" y="1138716"/>
              <a:ext cx="4489520" cy="3341005"/>
            </a:xfrm>
            <a:prstGeom prst="roundRect">
              <a:avLst>
                <a:gd name="adj" fmla="val 38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endParaRPr lang="en-GB" sz="1400" dirty="0"/>
            </a:p>
          </p:txBody>
        </p:sp>
        <p:sp>
          <p:nvSpPr>
            <p:cNvPr id="17" name="Rectangle 16">
              <a:extLst>
                <a:ext uri="{FF2B5EF4-FFF2-40B4-BE49-F238E27FC236}">
                  <a16:creationId xmlns:a16="http://schemas.microsoft.com/office/drawing/2014/main" id="{FF37B292-351A-44CA-8B32-CF726648096E}"/>
                </a:ext>
              </a:extLst>
            </p:cNvPr>
            <p:cNvSpPr/>
            <p:nvPr/>
          </p:nvSpPr>
          <p:spPr>
            <a:xfrm>
              <a:off x="6402713" y="1138715"/>
              <a:ext cx="4425217" cy="323922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spcAft>
                  <a:spcPts val="600"/>
                </a:spcAft>
              </a:pPr>
              <a:r>
                <a:rPr lang="en-GB" sz="2400" b="1" dirty="0">
                  <a:solidFill>
                    <a:schemeClr val="bg1"/>
                  </a:solidFill>
                </a:rPr>
                <a:t>Create a manifesto</a:t>
              </a:r>
            </a:p>
            <a:p>
              <a:r>
                <a:rPr lang="en-GB" sz="1600" dirty="0">
                  <a:solidFill>
                    <a:schemeClr val="bg1"/>
                  </a:solidFill>
                  <a:latin typeface="+mj-lt"/>
                </a:rPr>
                <a:t>Imagine you are Governor of </a:t>
              </a:r>
              <a:r>
                <a:rPr lang="en-GB" sz="1600" dirty="0" err="1">
                  <a:solidFill>
                    <a:schemeClr val="bg1"/>
                  </a:solidFill>
                  <a:latin typeface="+mj-lt"/>
                </a:rPr>
                <a:t>Carbonia</a:t>
              </a:r>
              <a:r>
                <a:rPr lang="en-GB" sz="1600" dirty="0">
                  <a:solidFill>
                    <a:schemeClr val="bg1"/>
                  </a:solidFill>
                  <a:latin typeface="+mj-lt"/>
                </a:rPr>
                <a:t>. Your job is to write the country’s manifesto that contains pledges for how you will balance what’s good for the economy with what’s good for the environment This will ensure that </a:t>
              </a:r>
              <a:r>
                <a:rPr lang="en-GB" sz="1600" dirty="0" err="1">
                  <a:solidFill>
                    <a:schemeClr val="bg1"/>
                  </a:solidFill>
                  <a:latin typeface="+mj-lt"/>
                </a:rPr>
                <a:t>Carbonia</a:t>
              </a:r>
              <a:r>
                <a:rPr lang="en-GB" sz="1600" dirty="0">
                  <a:solidFill>
                    <a:schemeClr val="bg1"/>
                  </a:solidFill>
                  <a:latin typeface="+mj-lt"/>
                </a:rPr>
                <a:t> has a sustainable future. Your manifesto should include:  </a:t>
              </a:r>
            </a:p>
            <a:p>
              <a:pPr marL="285750" indent="-285750">
                <a:buFont typeface="Arial" panose="020B0604020202020204" pitchFamily="34" charset="0"/>
                <a:buChar char="•"/>
              </a:pPr>
              <a:r>
                <a:rPr lang="en-GB" sz="1600" dirty="0">
                  <a:solidFill>
                    <a:schemeClr val="bg1"/>
                  </a:solidFill>
                  <a:latin typeface="+mj-lt"/>
                </a:rPr>
                <a:t>Issues to consider when building the economy, such as types of industry, energy production, carbon emissions, pollution, population and housing</a:t>
              </a:r>
            </a:p>
            <a:p>
              <a:pPr marL="285750" indent="-285750">
                <a:buFont typeface="Arial" panose="020B0604020202020204" pitchFamily="34" charset="0"/>
                <a:buChar char="•"/>
              </a:pPr>
              <a:r>
                <a:rPr lang="en-GB" sz="1600" dirty="0">
                  <a:solidFill>
                    <a:schemeClr val="bg1"/>
                  </a:solidFill>
                  <a:latin typeface="+mj-lt"/>
                </a:rPr>
                <a:t>Ways to protect the environment including technologies to reduce carbon emissions, and plastic, environment and biodiversity management</a:t>
              </a:r>
            </a:p>
          </p:txBody>
        </p:sp>
      </p:grpSp>
      <p:pic>
        <p:nvPicPr>
          <p:cNvPr id="18" name="Picture 17">
            <a:extLst>
              <a:ext uri="{FF2B5EF4-FFF2-40B4-BE49-F238E27FC236}">
                <a16:creationId xmlns:a16="http://schemas.microsoft.com/office/drawing/2014/main" id="{76FD2158-37FB-4EFB-8994-CE0FAE203F8C}"/>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139744" y="551687"/>
            <a:ext cx="1102347" cy="1153831"/>
          </a:xfrm>
          <a:prstGeom prst="rect">
            <a:avLst/>
          </a:prstGeom>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4ABDA4F9-4986-4D2C-97D9-83835D52A268}"/>
              </a:ext>
            </a:extLst>
          </p:cNvPr>
          <p:cNvSpPr txBox="1"/>
          <p:nvPr/>
        </p:nvSpPr>
        <p:spPr>
          <a:xfrm>
            <a:off x="1441029" y="1915231"/>
            <a:ext cx="3895246" cy="3539430"/>
          </a:xfrm>
          <a:prstGeom prst="rect">
            <a:avLst/>
          </a:prstGeom>
          <a:noFill/>
        </p:spPr>
        <p:txBody>
          <a:bodyPr wrap="square">
            <a:spAutoFit/>
          </a:bodyPr>
          <a:lstStyle/>
          <a:p>
            <a:r>
              <a:rPr lang="en-GB" sz="1600" dirty="0">
                <a:solidFill>
                  <a:schemeClr val="bg1"/>
                </a:solidFill>
                <a:latin typeface="+mj-lt"/>
              </a:rPr>
              <a:t>This quiz has helped you to understand that there are lots of different factors involved in tackling climate change. </a:t>
            </a:r>
          </a:p>
          <a:p>
            <a:r>
              <a:rPr lang="en-GB" sz="1600" dirty="0">
                <a:solidFill>
                  <a:schemeClr val="bg1"/>
                </a:solidFill>
                <a:latin typeface="+mj-lt"/>
              </a:rPr>
              <a:t>Talk to your family and friends to find out if they are aware of how complex climate change really is. Discuss the following:</a:t>
            </a:r>
          </a:p>
          <a:p>
            <a:pPr marL="285750" indent="-285750">
              <a:buFont typeface="Arial" panose="020B0604020202020204" pitchFamily="34" charset="0"/>
              <a:buChar char="•"/>
            </a:pPr>
            <a:r>
              <a:rPr lang="en-GB" sz="1600" dirty="0">
                <a:solidFill>
                  <a:schemeClr val="bg1"/>
                </a:solidFill>
                <a:latin typeface="+mj-lt"/>
              </a:rPr>
              <a:t>How can countries like </a:t>
            </a:r>
            <a:r>
              <a:rPr lang="en-GB" sz="1600" dirty="0" err="1">
                <a:solidFill>
                  <a:schemeClr val="bg1"/>
                </a:solidFill>
                <a:latin typeface="+mj-lt"/>
              </a:rPr>
              <a:t>Carbonia</a:t>
            </a:r>
            <a:r>
              <a:rPr lang="en-GB" sz="1600" dirty="0">
                <a:solidFill>
                  <a:schemeClr val="bg1"/>
                </a:solidFill>
                <a:latin typeface="+mj-lt"/>
              </a:rPr>
              <a:t> grow their economies while reducing carbon emissions?</a:t>
            </a:r>
          </a:p>
          <a:p>
            <a:pPr marL="285750" indent="-285750">
              <a:buFont typeface="Arial" panose="020B0604020202020204" pitchFamily="34" charset="0"/>
              <a:buChar char="•"/>
            </a:pPr>
            <a:r>
              <a:rPr lang="en-GB" sz="1600" dirty="0">
                <a:solidFill>
                  <a:schemeClr val="bg1"/>
                </a:solidFill>
                <a:latin typeface="+mj-lt"/>
              </a:rPr>
              <a:t>Using the technologies we have today, how might it be possible for standards of living across the globe to increase while carbon emissions decrease?</a:t>
            </a:r>
          </a:p>
        </p:txBody>
      </p:sp>
    </p:spTree>
    <p:extLst>
      <p:ext uri="{BB962C8B-B14F-4D97-AF65-F5344CB8AC3E}">
        <p14:creationId xmlns:p14="http://schemas.microsoft.com/office/powerpoint/2010/main" val="7538607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A picture containing outdoor, mountain, nature, ravine&#10;&#10;Description automatically generated">
            <a:extLst>
              <a:ext uri="{FF2B5EF4-FFF2-40B4-BE49-F238E27FC236}">
                <a16:creationId xmlns:a16="http://schemas.microsoft.com/office/drawing/2014/main" id="{51719900-5115-4782-8912-B391B3730C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6" y="1021964"/>
            <a:ext cx="12186654" cy="5836036"/>
          </a:xfrm>
          <a:prstGeom prst="rect">
            <a:avLst/>
          </a:prstGeom>
        </p:spPr>
      </p:pic>
      <p:pic>
        <p:nvPicPr>
          <p:cNvPr id="4" name="Picture 3" descr="A close up of a logo&#10;&#10;Description automatically generated">
            <a:hlinkClick r:id="rId3" action="ppaction://hlinksldjump"/>
            <a:extLst>
              <a:ext uri="{FF2B5EF4-FFF2-40B4-BE49-F238E27FC236}">
                <a16:creationId xmlns:a16="http://schemas.microsoft.com/office/drawing/2014/main" id="{0427C17D-FA3A-40D7-BC64-AC048FBA182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931" y="2958665"/>
            <a:ext cx="1456953" cy="1298169"/>
          </a:xfrm>
          <a:prstGeom prst="rect">
            <a:avLst/>
          </a:prstGeom>
        </p:spPr>
      </p:pic>
      <p:sp>
        <p:nvSpPr>
          <p:cNvPr id="5" name="Rectangle 4">
            <a:extLst>
              <a:ext uri="{FF2B5EF4-FFF2-40B4-BE49-F238E27FC236}">
                <a16:creationId xmlns:a16="http://schemas.microsoft.com/office/drawing/2014/main" id="{72D6B29D-C601-43BD-A338-F6B330DA52DE}"/>
              </a:ext>
            </a:extLst>
          </p:cNvPr>
          <p:cNvSpPr/>
          <p:nvPr/>
        </p:nvSpPr>
        <p:spPr>
          <a:xfrm>
            <a:off x="242918" y="178284"/>
            <a:ext cx="2536496" cy="628262"/>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GB" sz="2800" b="1" dirty="0"/>
              <a:t>Things to do</a:t>
            </a:r>
          </a:p>
        </p:txBody>
      </p:sp>
      <p:sp>
        <p:nvSpPr>
          <p:cNvPr id="6" name="TextBox 5">
            <a:extLst>
              <a:ext uri="{FF2B5EF4-FFF2-40B4-BE49-F238E27FC236}">
                <a16:creationId xmlns:a16="http://schemas.microsoft.com/office/drawing/2014/main" id="{668FA877-6539-4648-8FA6-95632833419D}"/>
              </a:ext>
            </a:extLst>
          </p:cNvPr>
          <p:cNvSpPr txBox="1"/>
          <p:nvPr/>
        </p:nvSpPr>
        <p:spPr>
          <a:xfrm>
            <a:off x="108403" y="3730651"/>
            <a:ext cx="994183" cy="338554"/>
          </a:xfrm>
          <a:prstGeom prst="rect">
            <a:avLst/>
          </a:prstGeom>
          <a:noFill/>
        </p:spPr>
        <p:txBody>
          <a:bodyPr wrap="none" rtlCol="0">
            <a:spAutoFit/>
          </a:bodyPr>
          <a:lstStyle/>
          <a:p>
            <a:r>
              <a:rPr lang="en-GB" sz="1600" b="1" dirty="0">
                <a:solidFill>
                  <a:schemeClr val="bg1"/>
                </a:solidFill>
              </a:rPr>
              <a:t>Go back</a:t>
            </a:r>
          </a:p>
        </p:txBody>
      </p:sp>
      <p:sp>
        <p:nvSpPr>
          <p:cNvPr id="7" name="TextBox 6">
            <a:extLst>
              <a:ext uri="{FF2B5EF4-FFF2-40B4-BE49-F238E27FC236}">
                <a16:creationId xmlns:a16="http://schemas.microsoft.com/office/drawing/2014/main" id="{218440E8-B624-42C6-977D-419D73AFFF45}"/>
              </a:ext>
            </a:extLst>
          </p:cNvPr>
          <p:cNvSpPr txBox="1"/>
          <p:nvPr/>
        </p:nvSpPr>
        <p:spPr>
          <a:xfrm>
            <a:off x="10953489" y="3721133"/>
            <a:ext cx="1072730" cy="338554"/>
          </a:xfrm>
          <a:prstGeom prst="rect">
            <a:avLst/>
          </a:prstGeom>
          <a:noFill/>
        </p:spPr>
        <p:txBody>
          <a:bodyPr wrap="none" rtlCol="0">
            <a:spAutoFit/>
          </a:bodyPr>
          <a:lstStyle/>
          <a:p>
            <a:r>
              <a:rPr lang="en-GB" sz="1600" b="1" dirty="0">
                <a:solidFill>
                  <a:schemeClr val="bg1"/>
                </a:solidFill>
              </a:rPr>
              <a:t>Continue</a:t>
            </a:r>
          </a:p>
        </p:txBody>
      </p:sp>
      <p:grpSp>
        <p:nvGrpSpPr>
          <p:cNvPr id="8" name="Group 7">
            <a:extLst>
              <a:ext uri="{FF2B5EF4-FFF2-40B4-BE49-F238E27FC236}">
                <a16:creationId xmlns:a16="http://schemas.microsoft.com/office/drawing/2014/main" id="{1EAAD9BC-6B4F-493B-A256-E977EB25F0A6}"/>
              </a:ext>
            </a:extLst>
          </p:cNvPr>
          <p:cNvGrpSpPr/>
          <p:nvPr/>
        </p:nvGrpSpPr>
        <p:grpSpPr>
          <a:xfrm>
            <a:off x="1282360" y="1636516"/>
            <a:ext cx="3020384" cy="3686111"/>
            <a:chOff x="1235498" y="1481908"/>
            <a:chExt cx="3020384" cy="4333556"/>
          </a:xfrm>
        </p:grpSpPr>
        <p:sp>
          <p:nvSpPr>
            <p:cNvPr id="9" name="Rectangle: Rounded Corners 8">
              <a:extLst>
                <a:ext uri="{FF2B5EF4-FFF2-40B4-BE49-F238E27FC236}">
                  <a16:creationId xmlns:a16="http://schemas.microsoft.com/office/drawing/2014/main" id="{E4F04F53-8ECD-48A3-B521-8DA1257AFAAE}"/>
                </a:ext>
              </a:extLst>
            </p:cNvPr>
            <p:cNvSpPr/>
            <p:nvPr/>
          </p:nvSpPr>
          <p:spPr>
            <a:xfrm>
              <a:off x="1235498" y="1497583"/>
              <a:ext cx="2887185" cy="4317881"/>
            </a:xfrm>
            <a:prstGeom prst="roundRect">
              <a:avLst>
                <a:gd name="adj" fmla="val 47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6C6986C1-FC7F-4F09-86DE-CE1C11904E11}"/>
                </a:ext>
              </a:extLst>
            </p:cNvPr>
            <p:cNvSpPr/>
            <p:nvPr/>
          </p:nvSpPr>
          <p:spPr>
            <a:xfrm>
              <a:off x="1271306" y="1481908"/>
              <a:ext cx="2984576" cy="384490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252000" bIns="144000" rtlCol="0" anchor="t"/>
            <a:lstStyle/>
            <a:p>
              <a:pPr>
                <a:spcAft>
                  <a:spcPts val="600"/>
                </a:spcAft>
              </a:pPr>
              <a:r>
                <a:rPr lang="en-GB" sz="2400" b="1" dirty="0"/>
                <a:t>Take action</a:t>
              </a:r>
            </a:p>
            <a:p>
              <a:r>
                <a:rPr lang="en-GB" sz="1600" dirty="0">
                  <a:latin typeface="+mj-lt"/>
                </a:rPr>
                <a:t>What can you do to take an active role in building a viable future for our planet? Will you join a campaign or protest to bring environmental change? Will you spread the word and share information with family and friends so they have a better understanding of the issues and can take action too? You decide. </a:t>
              </a:r>
            </a:p>
          </p:txBody>
        </p:sp>
      </p:grpSp>
      <p:pic>
        <p:nvPicPr>
          <p:cNvPr id="11" name="Picture 10">
            <a:extLst>
              <a:ext uri="{FF2B5EF4-FFF2-40B4-BE49-F238E27FC236}">
                <a16:creationId xmlns:a16="http://schemas.microsoft.com/office/drawing/2014/main" id="{435B1A68-41B1-4371-B498-40CA9EAEE07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185404" y="1076747"/>
            <a:ext cx="1128157" cy="1097003"/>
          </a:xfrm>
          <a:prstGeom prst="rect">
            <a:avLst/>
          </a:prstGeom>
          <a:effectLst>
            <a:outerShdw blurRad="50800" dist="38100" dir="2700000" algn="tl" rotWithShape="0">
              <a:prstClr val="black">
                <a:alpha val="40000"/>
              </a:prstClr>
            </a:outerShdw>
          </a:effectLst>
        </p:spPr>
      </p:pic>
      <p:grpSp>
        <p:nvGrpSpPr>
          <p:cNvPr id="12" name="Group 11">
            <a:extLst>
              <a:ext uri="{FF2B5EF4-FFF2-40B4-BE49-F238E27FC236}">
                <a16:creationId xmlns:a16="http://schemas.microsoft.com/office/drawing/2014/main" id="{122272A0-FB76-44B3-8B32-8842D469EA88}"/>
              </a:ext>
            </a:extLst>
          </p:cNvPr>
          <p:cNvGrpSpPr/>
          <p:nvPr/>
        </p:nvGrpSpPr>
        <p:grpSpPr>
          <a:xfrm>
            <a:off x="4418616" y="1929241"/>
            <a:ext cx="3028738" cy="3873892"/>
            <a:chOff x="4296170" y="1158470"/>
            <a:chExt cx="3028738" cy="2016743"/>
          </a:xfrm>
        </p:grpSpPr>
        <p:sp>
          <p:nvSpPr>
            <p:cNvPr id="13" name="Rectangle: Rounded Corners 12">
              <a:extLst>
                <a:ext uri="{FF2B5EF4-FFF2-40B4-BE49-F238E27FC236}">
                  <a16:creationId xmlns:a16="http://schemas.microsoft.com/office/drawing/2014/main" id="{97588F18-023B-4AB1-AE23-DC8C170955D1}"/>
                </a:ext>
              </a:extLst>
            </p:cNvPr>
            <p:cNvSpPr/>
            <p:nvPr/>
          </p:nvSpPr>
          <p:spPr>
            <a:xfrm>
              <a:off x="4296170" y="1158470"/>
              <a:ext cx="2984575" cy="2016743"/>
            </a:xfrm>
            <a:prstGeom prst="roundRect">
              <a:avLst>
                <a:gd name="adj" fmla="val 47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29EF89F-50D9-4C47-971E-353B899648A2}"/>
                </a:ext>
              </a:extLst>
            </p:cNvPr>
            <p:cNvSpPr/>
            <p:nvPr/>
          </p:nvSpPr>
          <p:spPr>
            <a:xfrm>
              <a:off x="4340333" y="1168758"/>
              <a:ext cx="2984575" cy="19213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spcAft>
                  <a:spcPts val="600"/>
                </a:spcAft>
              </a:pPr>
              <a:r>
                <a:rPr lang="en-GB" sz="2400" b="1" dirty="0"/>
                <a:t>In the news</a:t>
              </a:r>
            </a:p>
            <a:p>
              <a:r>
                <a:rPr lang="en-GB" sz="1600" dirty="0">
                  <a:latin typeface="+mj-lt"/>
                </a:rPr>
                <a:t>Keep up- to-date with the issues around climate change, how it’s affecting the lives of people around the world and what commitments governments and businesses have made to reduce carbon emissions and build a sustainable future.                                  Listen to and read the news regularly and make sure you use reliable news sources.</a:t>
              </a:r>
            </a:p>
          </p:txBody>
        </p:sp>
      </p:grpSp>
      <p:grpSp>
        <p:nvGrpSpPr>
          <p:cNvPr id="15" name="Group 14">
            <a:extLst>
              <a:ext uri="{FF2B5EF4-FFF2-40B4-BE49-F238E27FC236}">
                <a16:creationId xmlns:a16="http://schemas.microsoft.com/office/drawing/2014/main" id="{CA8C0278-16E5-4C8E-87CA-E1BF7AC83FE9}"/>
              </a:ext>
            </a:extLst>
          </p:cNvPr>
          <p:cNvGrpSpPr/>
          <p:nvPr/>
        </p:nvGrpSpPr>
        <p:grpSpPr>
          <a:xfrm>
            <a:off x="7673499" y="1602573"/>
            <a:ext cx="3192135" cy="4674818"/>
            <a:chOff x="7577000" y="487776"/>
            <a:chExt cx="3192135" cy="2919617"/>
          </a:xfrm>
        </p:grpSpPr>
        <p:sp>
          <p:nvSpPr>
            <p:cNvPr id="16" name="Rectangle: Rounded Corners 15">
              <a:extLst>
                <a:ext uri="{FF2B5EF4-FFF2-40B4-BE49-F238E27FC236}">
                  <a16:creationId xmlns:a16="http://schemas.microsoft.com/office/drawing/2014/main" id="{00DE213F-24CE-4168-A4DF-88764486CFF7}"/>
                </a:ext>
              </a:extLst>
            </p:cNvPr>
            <p:cNvSpPr/>
            <p:nvPr/>
          </p:nvSpPr>
          <p:spPr>
            <a:xfrm>
              <a:off x="7577000" y="487776"/>
              <a:ext cx="3095175" cy="2887891"/>
            </a:xfrm>
            <a:prstGeom prst="roundRect">
              <a:avLst>
                <a:gd name="adj" fmla="val 4786"/>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5E826D9-3294-4755-89AC-67373BDF6860}"/>
                </a:ext>
              </a:extLst>
            </p:cNvPr>
            <p:cNvSpPr/>
            <p:nvPr/>
          </p:nvSpPr>
          <p:spPr>
            <a:xfrm>
              <a:off x="7596340" y="519502"/>
              <a:ext cx="3172795" cy="288789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144000" bIns="144000" rtlCol="0" anchor="t"/>
            <a:lstStyle/>
            <a:p>
              <a:pPr>
                <a:spcAft>
                  <a:spcPts val="600"/>
                </a:spcAft>
              </a:pPr>
              <a:r>
                <a:rPr lang="en-GB" sz="2400" b="1" dirty="0"/>
                <a:t>World of work</a:t>
              </a:r>
            </a:p>
            <a:p>
              <a:r>
                <a:rPr lang="en-GB" sz="1600" dirty="0">
                  <a:latin typeface="+mj-lt"/>
                </a:rPr>
                <a:t>Climate Scientists and Carbon Management Officers play key roles in monitoring and improving the environment,  while  Economists study trends and solve problems relating to the economy. What qualifications do you think you need for these roles? Go to </a:t>
              </a:r>
              <a:r>
                <a:rPr lang="en-GB" sz="1600" dirty="0">
                  <a:solidFill>
                    <a:schemeClr val="bg1"/>
                  </a:solidFill>
                  <a:latin typeface="+mj-lt"/>
                  <a:hlinkClick r:id="rId6">
                    <a:extLst>
                      <a:ext uri="{A12FA001-AC4F-418D-AE19-62706E023703}">
                        <ahyp:hlinkClr xmlns:ahyp="http://schemas.microsoft.com/office/drawing/2018/hyperlinkcolor" val="tx"/>
                      </a:ext>
                    </a:extLst>
                  </a:hlinkClick>
                </a:rPr>
                <a:t>startprofile.com </a:t>
              </a:r>
              <a:r>
                <a:rPr lang="en-GB" sz="1600" dirty="0">
                  <a:latin typeface="+mj-lt"/>
                </a:rPr>
                <a:t>to find out. Type the name of each career into the search. </a:t>
              </a:r>
            </a:p>
            <a:p>
              <a:r>
                <a:rPr lang="en-GB" sz="1600" dirty="0">
                  <a:latin typeface="+mj-lt"/>
                </a:rPr>
                <a:t>Look under ’Qualifications and routes in’.</a:t>
              </a:r>
              <a:endParaRPr lang="en-GB" sz="1600" dirty="0"/>
            </a:p>
          </p:txBody>
        </p:sp>
      </p:grpSp>
      <p:pic>
        <p:nvPicPr>
          <p:cNvPr id="18" name="Picture 17">
            <a:extLst>
              <a:ext uri="{FF2B5EF4-FFF2-40B4-BE49-F238E27FC236}">
                <a16:creationId xmlns:a16="http://schemas.microsoft.com/office/drawing/2014/main" id="{9757C2A6-DBBB-4BB6-A244-25E211070EF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216433" y="1148464"/>
            <a:ext cx="1104482" cy="1119202"/>
          </a:xfrm>
          <a:prstGeom prst="rect">
            <a:avLst/>
          </a:prstGeom>
          <a:effectLst>
            <a:outerShdw blurRad="50800" dist="38100" dir="2700000" algn="tl" rotWithShape="0">
              <a:prstClr val="black">
                <a:alpha val="40000"/>
              </a:prstClr>
            </a:outerShdw>
          </a:effectLst>
        </p:spPr>
      </p:pic>
      <p:grpSp>
        <p:nvGrpSpPr>
          <p:cNvPr id="19" name="Group 18">
            <a:extLst>
              <a:ext uri="{FF2B5EF4-FFF2-40B4-BE49-F238E27FC236}">
                <a16:creationId xmlns:a16="http://schemas.microsoft.com/office/drawing/2014/main" id="{E9EA2CC4-F0C9-40C7-ABCA-93E1AC02451A}"/>
              </a:ext>
            </a:extLst>
          </p:cNvPr>
          <p:cNvGrpSpPr/>
          <p:nvPr/>
        </p:nvGrpSpPr>
        <p:grpSpPr>
          <a:xfrm>
            <a:off x="9446450" y="5566815"/>
            <a:ext cx="1139549" cy="538441"/>
            <a:chOff x="7275362" y="6205269"/>
            <a:chExt cx="1139549" cy="538441"/>
          </a:xfrm>
        </p:grpSpPr>
        <p:sp>
          <p:nvSpPr>
            <p:cNvPr id="20" name="Rectangle: Rounded Corners 19">
              <a:extLst>
                <a:ext uri="{FF2B5EF4-FFF2-40B4-BE49-F238E27FC236}">
                  <a16:creationId xmlns:a16="http://schemas.microsoft.com/office/drawing/2014/main" id="{DA4D525E-18F1-44A2-A521-3A029F3331D7}"/>
                </a:ext>
              </a:extLst>
            </p:cNvPr>
            <p:cNvSpPr/>
            <p:nvPr/>
          </p:nvSpPr>
          <p:spPr>
            <a:xfrm>
              <a:off x="7275362" y="6205269"/>
              <a:ext cx="1139549" cy="538441"/>
            </a:xfrm>
            <a:prstGeom prst="roundRect">
              <a:avLst/>
            </a:prstGeom>
            <a:solidFill>
              <a:schemeClr val="bg1"/>
            </a:solidFill>
            <a:ln w="19050">
              <a:solidFill>
                <a:srgbClr val="19A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descr="A picture containing drawing, plate, food&#10;&#10;Description automatically generated">
              <a:hlinkClick r:id="rId6"/>
              <a:extLst>
                <a:ext uri="{FF2B5EF4-FFF2-40B4-BE49-F238E27FC236}">
                  <a16:creationId xmlns:a16="http://schemas.microsoft.com/office/drawing/2014/main" id="{15D2D2E2-871C-45DB-A3CF-FDF809102286}"/>
                </a:ext>
              </a:extLst>
            </p:cNvPr>
            <p:cNvPicPr>
              <a:picLocks noChangeAspect="1"/>
            </p:cNvPicPr>
            <p:nvPr/>
          </p:nvPicPr>
          <p:blipFill>
            <a:blip r:embed="rId8" cstate="email">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321077" y="6279715"/>
              <a:ext cx="1048117" cy="358107"/>
            </a:xfrm>
            <a:prstGeom prst="rect">
              <a:avLst/>
            </a:prstGeom>
          </p:spPr>
        </p:pic>
      </p:grpSp>
      <p:pic>
        <p:nvPicPr>
          <p:cNvPr id="24" name="Picture 23">
            <a:extLst>
              <a:ext uri="{FF2B5EF4-FFF2-40B4-BE49-F238E27FC236}">
                <a16:creationId xmlns:a16="http://schemas.microsoft.com/office/drawing/2014/main" id="{2E6ECB42-7599-4E75-8BC9-D8E93218F5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6471150" y="1399122"/>
            <a:ext cx="1104482" cy="1080000"/>
          </a:xfrm>
          <a:prstGeom prst="rect">
            <a:avLst/>
          </a:prstGeom>
          <a:effectLst>
            <a:outerShdw blurRad="50800" dist="38100" dir="2700000" algn="tl" rotWithShape="0">
              <a:prstClr val="black">
                <a:alpha val="40000"/>
              </a:prstClr>
            </a:outerShdw>
          </a:effectLst>
        </p:spPr>
      </p:pic>
      <p:pic>
        <p:nvPicPr>
          <p:cNvPr id="25" name="Picture 24" descr="A picture containing airplane&#10;&#10;Description automatically generated">
            <a:hlinkClick r:id="rId11" action="ppaction://hlinksldjump"/>
            <a:extLst>
              <a:ext uri="{FF2B5EF4-FFF2-40B4-BE49-F238E27FC236}">
                <a16:creationId xmlns:a16="http://schemas.microsoft.com/office/drawing/2014/main" id="{C15AB628-3EFF-47CB-9961-0BB95819C657}"/>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0846924" y="2937086"/>
            <a:ext cx="1326082" cy="1215706"/>
          </a:xfrm>
          <a:prstGeom prst="rect">
            <a:avLst/>
          </a:prstGeom>
        </p:spPr>
      </p:pic>
    </p:spTree>
    <p:extLst>
      <p:ext uri="{BB962C8B-B14F-4D97-AF65-F5344CB8AC3E}">
        <p14:creationId xmlns:p14="http://schemas.microsoft.com/office/powerpoint/2010/main" val="1321400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descr="A picture containing outdoor, mountain, nature, ravine&#10;&#10;Description automatically generated">
            <a:extLst>
              <a:ext uri="{FF2B5EF4-FFF2-40B4-BE49-F238E27FC236}">
                <a16:creationId xmlns:a16="http://schemas.microsoft.com/office/drawing/2014/main" id="{23CDD7B9-2903-4E37-ACA8-8B1AC27681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6" y="1021964"/>
            <a:ext cx="12186654" cy="5836036"/>
          </a:xfrm>
          <a:prstGeom prst="rect">
            <a:avLst/>
          </a:prstGeom>
        </p:spPr>
      </p:pic>
      <p:sp>
        <p:nvSpPr>
          <p:cNvPr id="4" name="Rectangle 3">
            <a:extLst>
              <a:ext uri="{FF2B5EF4-FFF2-40B4-BE49-F238E27FC236}">
                <a16:creationId xmlns:a16="http://schemas.microsoft.com/office/drawing/2014/main" id="{76083365-B89D-4AB7-9F28-E95EFF471457}"/>
              </a:ext>
            </a:extLst>
          </p:cNvPr>
          <p:cNvSpPr/>
          <p:nvPr/>
        </p:nvSpPr>
        <p:spPr>
          <a:xfrm>
            <a:off x="242918" y="178284"/>
            <a:ext cx="2708512" cy="628262"/>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r>
              <a:rPr lang="en-GB" sz="2800" b="1" dirty="0"/>
              <a:t>Find out more</a:t>
            </a:r>
          </a:p>
        </p:txBody>
      </p:sp>
      <p:pic>
        <p:nvPicPr>
          <p:cNvPr id="5" name="Picture 4" descr="A close up of a logo&#10;&#10;Description automatically generated">
            <a:hlinkClick r:id="rId3" action="ppaction://hlinksldjump"/>
            <a:extLst>
              <a:ext uri="{FF2B5EF4-FFF2-40B4-BE49-F238E27FC236}">
                <a16:creationId xmlns:a16="http://schemas.microsoft.com/office/drawing/2014/main" id="{5630AA4A-CA22-4ABD-95D5-3802F022C62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557" y="2578778"/>
            <a:ext cx="1481765" cy="1690400"/>
          </a:xfrm>
          <a:prstGeom prst="rect">
            <a:avLst/>
          </a:prstGeom>
        </p:spPr>
      </p:pic>
      <p:sp>
        <p:nvSpPr>
          <p:cNvPr id="6" name="TextBox 5">
            <a:extLst>
              <a:ext uri="{FF2B5EF4-FFF2-40B4-BE49-F238E27FC236}">
                <a16:creationId xmlns:a16="http://schemas.microsoft.com/office/drawing/2014/main" id="{7561E860-4046-46FF-AE56-C5EB81B3969A}"/>
              </a:ext>
            </a:extLst>
          </p:cNvPr>
          <p:cNvSpPr txBox="1"/>
          <p:nvPr/>
        </p:nvSpPr>
        <p:spPr>
          <a:xfrm>
            <a:off x="108403" y="3730651"/>
            <a:ext cx="994183" cy="338554"/>
          </a:xfrm>
          <a:prstGeom prst="rect">
            <a:avLst/>
          </a:prstGeom>
          <a:noFill/>
        </p:spPr>
        <p:txBody>
          <a:bodyPr wrap="none" rtlCol="0">
            <a:spAutoFit/>
          </a:bodyPr>
          <a:lstStyle/>
          <a:p>
            <a:r>
              <a:rPr lang="en-GB" sz="1600" b="1" dirty="0">
                <a:solidFill>
                  <a:schemeClr val="bg1"/>
                </a:solidFill>
              </a:rPr>
              <a:t>Go back</a:t>
            </a:r>
          </a:p>
        </p:txBody>
      </p:sp>
      <p:sp>
        <p:nvSpPr>
          <p:cNvPr id="7" name="TextBox 6">
            <a:extLst>
              <a:ext uri="{FF2B5EF4-FFF2-40B4-BE49-F238E27FC236}">
                <a16:creationId xmlns:a16="http://schemas.microsoft.com/office/drawing/2014/main" id="{21AADB2B-47FF-4301-8986-AC2FD9B7FC06}"/>
              </a:ext>
            </a:extLst>
          </p:cNvPr>
          <p:cNvSpPr txBox="1"/>
          <p:nvPr/>
        </p:nvSpPr>
        <p:spPr>
          <a:xfrm>
            <a:off x="10953489" y="3721133"/>
            <a:ext cx="1072730" cy="338554"/>
          </a:xfrm>
          <a:prstGeom prst="rect">
            <a:avLst/>
          </a:prstGeom>
          <a:noFill/>
        </p:spPr>
        <p:txBody>
          <a:bodyPr wrap="none" rtlCol="0">
            <a:spAutoFit/>
          </a:bodyPr>
          <a:lstStyle/>
          <a:p>
            <a:r>
              <a:rPr lang="en-GB" sz="1600" b="1" dirty="0">
                <a:solidFill>
                  <a:schemeClr val="bg1"/>
                </a:solidFill>
              </a:rPr>
              <a:t>Continue</a:t>
            </a:r>
          </a:p>
        </p:txBody>
      </p:sp>
      <p:sp>
        <p:nvSpPr>
          <p:cNvPr id="8" name="Rectangle: Rounded Corners 7">
            <a:extLst>
              <a:ext uri="{FF2B5EF4-FFF2-40B4-BE49-F238E27FC236}">
                <a16:creationId xmlns:a16="http://schemas.microsoft.com/office/drawing/2014/main" id="{44FDAB01-989A-4DE1-B759-C61B17DCAE79}"/>
              </a:ext>
            </a:extLst>
          </p:cNvPr>
          <p:cNvSpPr/>
          <p:nvPr/>
        </p:nvSpPr>
        <p:spPr>
          <a:xfrm>
            <a:off x="76774" y="1138758"/>
            <a:ext cx="12038091" cy="1050521"/>
          </a:xfrm>
          <a:prstGeom prst="roundRect">
            <a:avLst>
              <a:gd name="adj" fmla="val 89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mj-lt"/>
              </a:rPr>
              <a:t>Rising sea level will undoubtedly have a massive impact on life on Earth. It will disrupt and possibly destroy entire eco-systems and it will result in the migration of millions of people, increasing pressure on water supplies and food production in the places where they settle.</a:t>
            </a:r>
          </a:p>
        </p:txBody>
      </p:sp>
      <p:grpSp>
        <p:nvGrpSpPr>
          <p:cNvPr id="9" name="Group 8">
            <a:extLst>
              <a:ext uri="{FF2B5EF4-FFF2-40B4-BE49-F238E27FC236}">
                <a16:creationId xmlns:a16="http://schemas.microsoft.com/office/drawing/2014/main" id="{08A81641-2AB1-4BE8-BD91-6E5549859C41}"/>
              </a:ext>
            </a:extLst>
          </p:cNvPr>
          <p:cNvGrpSpPr/>
          <p:nvPr/>
        </p:nvGrpSpPr>
        <p:grpSpPr>
          <a:xfrm>
            <a:off x="1330104" y="3197124"/>
            <a:ext cx="4774361" cy="1642673"/>
            <a:chOff x="1411479" y="4990118"/>
            <a:chExt cx="5121163" cy="968553"/>
          </a:xfrm>
        </p:grpSpPr>
        <p:sp>
          <p:nvSpPr>
            <p:cNvPr id="10" name="Rectangle: Rounded Corners 9">
              <a:extLst>
                <a:ext uri="{FF2B5EF4-FFF2-40B4-BE49-F238E27FC236}">
                  <a16:creationId xmlns:a16="http://schemas.microsoft.com/office/drawing/2014/main" id="{06F63064-D423-400D-95B6-7116405A1BBA}"/>
                </a:ext>
              </a:extLst>
            </p:cNvPr>
            <p:cNvSpPr/>
            <p:nvPr/>
          </p:nvSpPr>
          <p:spPr>
            <a:xfrm>
              <a:off x="1411479" y="4990118"/>
              <a:ext cx="5121163" cy="968553"/>
            </a:xfrm>
            <a:prstGeom prst="roundRect">
              <a:avLst>
                <a:gd name="adj" fmla="val 809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E82CB5A3-1A9A-4DCF-8FF5-EDC39F78242B}"/>
                </a:ext>
              </a:extLst>
            </p:cNvPr>
            <p:cNvSpPr/>
            <p:nvPr/>
          </p:nvSpPr>
          <p:spPr>
            <a:xfrm>
              <a:off x="1444597" y="5049299"/>
              <a:ext cx="5009205" cy="85018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144000" rtlCol="0" anchor="t"/>
            <a:lstStyle/>
            <a:p>
              <a:pPr>
                <a:spcAft>
                  <a:spcPts val="600"/>
                </a:spcAft>
              </a:pPr>
              <a:r>
                <a:rPr lang="en-GB" sz="1400" b="1" dirty="0">
                  <a:solidFill>
                    <a:schemeClr val="bg1"/>
                  </a:solidFill>
                  <a:hlinkClick r:id="rId5">
                    <a:extLst>
                      <a:ext uri="{A12FA001-AC4F-418D-AE19-62706E023703}">
                        <ahyp:hlinkClr xmlns:ahyp="http://schemas.microsoft.com/office/drawing/2018/hyperlinkcolor" val="tx"/>
                      </a:ext>
                    </a:extLst>
                  </a:hlinkClick>
                </a:rPr>
                <a:t>The Intergovernmental Panel on Climate Change (IPCC)</a:t>
              </a:r>
              <a:endParaRPr lang="en-GB" sz="1400" b="1" dirty="0">
                <a:solidFill>
                  <a:schemeClr val="bg1"/>
                </a:solidFill>
              </a:endParaRPr>
            </a:p>
            <a:p>
              <a:pPr>
                <a:spcAft>
                  <a:spcPts val="600"/>
                </a:spcAft>
              </a:pPr>
              <a:r>
                <a:rPr lang="en-GB" sz="1400" dirty="0"/>
                <a:t>The umbrella organisation co-ordinates and publishes climate change research from around the world. You can read their most recent reports on deforestation on their website. </a:t>
              </a:r>
            </a:p>
          </p:txBody>
        </p:sp>
      </p:grpSp>
      <p:grpSp>
        <p:nvGrpSpPr>
          <p:cNvPr id="12" name="Group 11">
            <a:extLst>
              <a:ext uri="{FF2B5EF4-FFF2-40B4-BE49-F238E27FC236}">
                <a16:creationId xmlns:a16="http://schemas.microsoft.com/office/drawing/2014/main" id="{08214F8F-3AFD-4890-8CC4-1DD73596211E}"/>
              </a:ext>
            </a:extLst>
          </p:cNvPr>
          <p:cNvGrpSpPr/>
          <p:nvPr/>
        </p:nvGrpSpPr>
        <p:grpSpPr>
          <a:xfrm>
            <a:off x="1290365" y="5016604"/>
            <a:ext cx="4789980" cy="1702132"/>
            <a:chOff x="1395888" y="3504254"/>
            <a:chExt cx="5136753" cy="1050768"/>
          </a:xfrm>
        </p:grpSpPr>
        <p:sp>
          <p:nvSpPr>
            <p:cNvPr id="13" name="Rectangle: Rounded Corners 12">
              <a:extLst>
                <a:ext uri="{FF2B5EF4-FFF2-40B4-BE49-F238E27FC236}">
                  <a16:creationId xmlns:a16="http://schemas.microsoft.com/office/drawing/2014/main" id="{F54FB9E2-7DBB-4C30-B188-A63D716DA536}"/>
                </a:ext>
              </a:extLst>
            </p:cNvPr>
            <p:cNvSpPr/>
            <p:nvPr/>
          </p:nvSpPr>
          <p:spPr>
            <a:xfrm>
              <a:off x="1411478" y="3504254"/>
              <a:ext cx="5121163" cy="1004834"/>
            </a:xfrm>
            <a:prstGeom prst="roundRect">
              <a:avLst>
                <a:gd name="adj" fmla="val 809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EC13B65-2A3C-4BB1-9499-3F7C69F294E2}"/>
                </a:ext>
              </a:extLst>
            </p:cNvPr>
            <p:cNvSpPr/>
            <p:nvPr/>
          </p:nvSpPr>
          <p:spPr>
            <a:xfrm>
              <a:off x="1395888" y="3516783"/>
              <a:ext cx="5121163" cy="103823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144000" rtlCol="0" anchor="t"/>
            <a:lstStyle/>
            <a:p>
              <a:r>
                <a:rPr lang="en-GB" sz="1400" b="1" dirty="0">
                  <a:latin typeface="+mj-lt"/>
                </a:rPr>
                <a:t>UK Environment agencies</a:t>
              </a:r>
            </a:p>
            <a:p>
              <a:r>
                <a:rPr lang="en-GB" sz="1400" dirty="0">
                  <a:latin typeface="+mj-lt"/>
                </a:rPr>
                <a:t>These public bodies are responsible for protecting and improving the environment in the UK and for monitoring sea level changes:</a:t>
              </a:r>
            </a:p>
            <a:p>
              <a:pPr marL="285750" indent="-285750">
                <a:buFont typeface="Arial" panose="020B0604020202020204" pitchFamily="34" charset="0"/>
                <a:buChar char="•"/>
              </a:pPr>
              <a:r>
                <a:rPr lang="en-GB" sz="1400" dirty="0">
                  <a:solidFill>
                    <a:schemeClr val="bg1"/>
                  </a:solidFill>
                  <a:latin typeface="+mj-lt"/>
                  <a:hlinkClick r:id="rId6">
                    <a:extLst>
                      <a:ext uri="{A12FA001-AC4F-418D-AE19-62706E023703}">
                        <ahyp:hlinkClr xmlns:ahyp="http://schemas.microsoft.com/office/drawing/2018/hyperlinkcolor" val="tx"/>
                      </a:ext>
                    </a:extLst>
                  </a:hlinkClick>
                </a:rPr>
                <a:t>Environment Agency (England and Wales)</a:t>
              </a:r>
              <a:endParaRPr lang="en-GB" sz="1400" dirty="0">
                <a:solidFill>
                  <a:schemeClr val="bg1"/>
                </a:solidFill>
                <a:latin typeface="+mj-lt"/>
              </a:endParaRPr>
            </a:p>
            <a:p>
              <a:pPr marL="285750" indent="-285750">
                <a:buFont typeface="Arial" panose="020B0604020202020204" pitchFamily="34" charset="0"/>
                <a:buChar char="•"/>
              </a:pPr>
              <a:r>
                <a:rPr lang="en-GB" sz="1400" dirty="0">
                  <a:solidFill>
                    <a:schemeClr val="bg1"/>
                  </a:solidFill>
                  <a:latin typeface="+mj-lt"/>
                  <a:hlinkClick r:id="rId7">
                    <a:extLst>
                      <a:ext uri="{A12FA001-AC4F-418D-AE19-62706E023703}">
                        <ahyp:hlinkClr xmlns:ahyp="http://schemas.microsoft.com/office/drawing/2018/hyperlinkcolor" val="tx"/>
                      </a:ext>
                    </a:extLst>
                  </a:hlinkClick>
                </a:rPr>
                <a:t>Scottish Environment Protection Agency</a:t>
              </a:r>
            </a:p>
            <a:p>
              <a:pPr marL="285750" indent="-285750">
                <a:buFont typeface="Arial" panose="020B0604020202020204" pitchFamily="34" charset="0"/>
                <a:buChar char="•"/>
              </a:pPr>
              <a:r>
                <a:rPr lang="en-GB" sz="1400" dirty="0">
                  <a:solidFill>
                    <a:schemeClr val="bg1"/>
                  </a:solidFill>
                  <a:latin typeface="+mj-lt"/>
                  <a:hlinkClick r:id="rId8">
                    <a:extLst>
                      <a:ext uri="{A12FA001-AC4F-418D-AE19-62706E023703}">
                        <ahyp:hlinkClr xmlns:ahyp="http://schemas.microsoft.com/office/drawing/2018/hyperlinkcolor" val="tx"/>
                      </a:ext>
                    </a:extLst>
                  </a:hlinkClick>
                </a:rPr>
                <a:t>Northern Ireland Environment Agency </a:t>
              </a:r>
              <a:endParaRPr lang="en-GB" sz="1400" dirty="0">
                <a:solidFill>
                  <a:schemeClr val="bg1"/>
                </a:solidFill>
                <a:latin typeface="+mj-lt"/>
              </a:endParaRPr>
            </a:p>
          </p:txBody>
        </p:sp>
      </p:grpSp>
      <p:grpSp>
        <p:nvGrpSpPr>
          <p:cNvPr id="15" name="Group 14">
            <a:extLst>
              <a:ext uri="{FF2B5EF4-FFF2-40B4-BE49-F238E27FC236}">
                <a16:creationId xmlns:a16="http://schemas.microsoft.com/office/drawing/2014/main" id="{F48BE7F5-ACF8-4C7E-A8D1-BA6CF2CF6668}"/>
              </a:ext>
            </a:extLst>
          </p:cNvPr>
          <p:cNvGrpSpPr/>
          <p:nvPr/>
        </p:nvGrpSpPr>
        <p:grpSpPr>
          <a:xfrm>
            <a:off x="1317351" y="2211629"/>
            <a:ext cx="4793189" cy="1101450"/>
            <a:chOff x="1387004" y="2428301"/>
            <a:chExt cx="5146106" cy="894037"/>
          </a:xfrm>
        </p:grpSpPr>
        <p:sp>
          <p:nvSpPr>
            <p:cNvPr id="16" name="Rectangle: Rounded Corners 15">
              <a:extLst>
                <a:ext uri="{FF2B5EF4-FFF2-40B4-BE49-F238E27FC236}">
                  <a16:creationId xmlns:a16="http://schemas.microsoft.com/office/drawing/2014/main" id="{0AA2D102-D9E0-46EC-A7AC-D020095CC364}"/>
                </a:ext>
              </a:extLst>
            </p:cNvPr>
            <p:cNvSpPr/>
            <p:nvPr/>
          </p:nvSpPr>
          <p:spPr>
            <a:xfrm>
              <a:off x="1387004" y="2549480"/>
              <a:ext cx="5121163" cy="596053"/>
            </a:xfrm>
            <a:prstGeom prst="roundRect">
              <a:avLst>
                <a:gd name="adj" fmla="val 8097"/>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AAA3EFC1-7EF0-4083-980F-3670D693FC4A}"/>
                </a:ext>
              </a:extLst>
            </p:cNvPr>
            <p:cNvSpPr/>
            <p:nvPr/>
          </p:nvSpPr>
          <p:spPr>
            <a:xfrm>
              <a:off x="1410786" y="2428301"/>
              <a:ext cx="5122324" cy="89403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144000" rtlCol="0" anchor="ctr"/>
            <a:lstStyle/>
            <a:p>
              <a:r>
                <a:rPr lang="en-GB" sz="1400" b="1" dirty="0"/>
                <a:t>The information in the </a:t>
              </a:r>
              <a:r>
                <a:rPr lang="en-GB" sz="1400" b="1" dirty="0" err="1"/>
                <a:t>Carbonia</a:t>
              </a:r>
              <a:r>
                <a:rPr lang="en-GB" sz="1400" b="1" dirty="0"/>
                <a:t>: Sea Level Alert! activity draws on information from a variety of sources (suitable for 16 + year-olds) including: </a:t>
              </a:r>
            </a:p>
          </p:txBody>
        </p:sp>
      </p:grpSp>
      <p:grpSp>
        <p:nvGrpSpPr>
          <p:cNvPr id="18" name="Group 17">
            <a:extLst>
              <a:ext uri="{FF2B5EF4-FFF2-40B4-BE49-F238E27FC236}">
                <a16:creationId xmlns:a16="http://schemas.microsoft.com/office/drawing/2014/main" id="{C812435F-6D50-421E-8B3B-5983E916C275}"/>
              </a:ext>
            </a:extLst>
          </p:cNvPr>
          <p:cNvGrpSpPr/>
          <p:nvPr/>
        </p:nvGrpSpPr>
        <p:grpSpPr>
          <a:xfrm>
            <a:off x="6666679" y="2568830"/>
            <a:ext cx="4083377" cy="628262"/>
            <a:chOff x="6666679" y="2394306"/>
            <a:chExt cx="4083377" cy="628262"/>
          </a:xfrm>
        </p:grpSpPr>
        <p:sp>
          <p:nvSpPr>
            <p:cNvPr id="19" name="Rectangle: Rounded Corners 18">
              <a:extLst>
                <a:ext uri="{FF2B5EF4-FFF2-40B4-BE49-F238E27FC236}">
                  <a16:creationId xmlns:a16="http://schemas.microsoft.com/office/drawing/2014/main" id="{7D4C0692-9924-4FE3-9CF8-32460D59BE22}"/>
                </a:ext>
              </a:extLst>
            </p:cNvPr>
            <p:cNvSpPr/>
            <p:nvPr/>
          </p:nvSpPr>
          <p:spPr>
            <a:xfrm>
              <a:off x="6666680" y="2468309"/>
              <a:ext cx="4083376" cy="457141"/>
            </a:xfrm>
            <a:prstGeom prst="roundRect">
              <a:avLst>
                <a:gd name="adj" fmla="val 8097"/>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F91121DE-8852-4FFD-B0AE-D6B2D71D483A}"/>
                </a:ext>
              </a:extLst>
            </p:cNvPr>
            <p:cNvSpPr/>
            <p:nvPr/>
          </p:nvSpPr>
          <p:spPr>
            <a:xfrm>
              <a:off x="6666679" y="2394306"/>
              <a:ext cx="4067787" cy="62826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r>
                <a:rPr lang="en-GB" sz="2000" b="1" dirty="0"/>
                <a:t>Want to find </a:t>
              </a:r>
              <a:r>
                <a:rPr lang="en-GB" sz="2000" b="1"/>
                <a:t>out more</a:t>
              </a:r>
              <a:r>
                <a:rPr lang="en-GB" sz="2000" b="1" dirty="0"/>
                <a:t>?</a:t>
              </a:r>
            </a:p>
          </p:txBody>
        </p:sp>
      </p:grpSp>
      <p:grpSp>
        <p:nvGrpSpPr>
          <p:cNvPr id="21" name="Group 20">
            <a:extLst>
              <a:ext uri="{FF2B5EF4-FFF2-40B4-BE49-F238E27FC236}">
                <a16:creationId xmlns:a16="http://schemas.microsoft.com/office/drawing/2014/main" id="{3405F05F-A4A2-44FD-9738-1E3CBF1917D3}"/>
              </a:ext>
            </a:extLst>
          </p:cNvPr>
          <p:cNvGrpSpPr/>
          <p:nvPr/>
        </p:nvGrpSpPr>
        <p:grpSpPr>
          <a:xfrm>
            <a:off x="6629030" y="3197092"/>
            <a:ext cx="4091828" cy="1456440"/>
            <a:chOff x="6667690" y="3074178"/>
            <a:chExt cx="4091828" cy="1287451"/>
          </a:xfrm>
        </p:grpSpPr>
        <p:sp>
          <p:nvSpPr>
            <p:cNvPr id="22" name="Rectangle: Rounded Corners 21">
              <a:extLst>
                <a:ext uri="{FF2B5EF4-FFF2-40B4-BE49-F238E27FC236}">
                  <a16:creationId xmlns:a16="http://schemas.microsoft.com/office/drawing/2014/main" id="{195DD2B5-BA4F-472D-88FF-BFC114BF01E0}"/>
                </a:ext>
              </a:extLst>
            </p:cNvPr>
            <p:cNvSpPr/>
            <p:nvPr/>
          </p:nvSpPr>
          <p:spPr>
            <a:xfrm>
              <a:off x="6676142" y="3074179"/>
              <a:ext cx="4083376" cy="1287450"/>
            </a:xfrm>
            <a:prstGeom prst="roundRect">
              <a:avLst>
                <a:gd name="adj" fmla="val 8097"/>
              </a:avLst>
            </a:prstGeom>
            <a:solidFill>
              <a:srgbClr val="19A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781116B1-621D-482A-BB2E-369FF3F79EA9}"/>
                </a:ext>
              </a:extLst>
            </p:cNvPr>
            <p:cNvSpPr/>
            <p:nvPr/>
          </p:nvSpPr>
          <p:spPr>
            <a:xfrm>
              <a:off x="6667690" y="3074178"/>
              <a:ext cx="4067787" cy="124827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144000" rtlCol="0" anchor="t"/>
            <a:lstStyle/>
            <a:p>
              <a:pPr>
                <a:spcAft>
                  <a:spcPts val="600"/>
                </a:spcAft>
              </a:pPr>
              <a:r>
                <a:rPr lang="en-GB" sz="1400" b="1" dirty="0">
                  <a:solidFill>
                    <a:schemeClr val="bg1"/>
                  </a:solidFill>
                  <a:hlinkClick r:id="rId9">
                    <a:extLst>
                      <a:ext uri="{A12FA001-AC4F-418D-AE19-62706E023703}">
                        <ahyp:hlinkClr xmlns:ahyp="http://schemas.microsoft.com/office/drawing/2018/hyperlinkcolor" val="tx"/>
                      </a:ext>
                    </a:extLst>
                  </a:hlinkClick>
                </a:rPr>
                <a:t>The Global Goals for Sustainable Development</a:t>
              </a:r>
              <a:endParaRPr lang="en-GB" sz="1400" b="1" dirty="0">
                <a:solidFill>
                  <a:schemeClr val="bg1"/>
                </a:solidFill>
              </a:endParaRPr>
            </a:p>
            <a:p>
              <a:pPr>
                <a:spcAft>
                  <a:spcPts val="600"/>
                </a:spcAft>
              </a:pPr>
              <a:r>
                <a:rPr lang="en-GB" sz="1400" dirty="0">
                  <a:latin typeface="+mj-lt"/>
                </a:rPr>
                <a:t>Climate action and combatting rising sea-levels feature in Goal 13, one of the 17 Goals the United Nations has for creating a better world by 2030.</a:t>
              </a:r>
              <a:endParaRPr lang="en-GB" sz="1400" dirty="0"/>
            </a:p>
          </p:txBody>
        </p:sp>
      </p:grpSp>
      <p:grpSp>
        <p:nvGrpSpPr>
          <p:cNvPr id="24" name="Group 23">
            <a:extLst>
              <a:ext uri="{FF2B5EF4-FFF2-40B4-BE49-F238E27FC236}">
                <a16:creationId xmlns:a16="http://schemas.microsoft.com/office/drawing/2014/main" id="{3E5B2185-A657-4435-99D3-935E20522228}"/>
              </a:ext>
            </a:extLst>
          </p:cNvPr>
          <p:cNvGrpSpPr/>
          <p:nvPr/>
        </p:nvGrpSpPr>
        <p:grpSpPr>
          <a:xfrm>
            <a:off x="6606359" y="4797528"/>
            <a:ext cx="4188426" cy="806120"/>
            <a:chOff x="6666679" y="4676948"/>
            <a:chExt cx="4188426" cy="1287450"/>
          </a:xfrm>
        </p:grpSpPr>
        <p:sp>
          <p:nvSpPr>
            <p:cNvPr id="25" name="Rectangle: Rounded Corners 24">
              <a:extLst>
                <a:ext uri="{FF2B5EF4-FFF2-40B4-BE49-F238E27FC236}">
                  <a16:creationId xmlns:a16="http://schemas.microsoft.com/office/drawing/2014/main" id="{D6E25A50-4A98-4874-BF2C-275D548043C5}"/>
                </a:ext>
              </a:extLst>
            </p:cNvPr>
            <p:cNvSpPr/>
            <p:nvPr/>
          </p:nvSpPr>
          <p:spPr>
            <a:xfrm>
              <a:off x="6697144" y="4676948"/>
              <a:ext cx="4083376" cy="1287450"/>
            </a:xfrm>
            <a:prstGeom prst="roundRect">
              <a:avLst>
                <a:gd name="adj" fmla="val 8097"/>
              </a:avLst>
            </a:prstGeom>
            <a:solidFill>
              <a:srgbClr val="19A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85DFDF9E-2D8A-4F09-A578-317087B28181}"/>
                </a:ext>
              </a:extLst>
            </p:cNvPr>
            <p:cNvSpPr/>
            <p:nvPr/>
          </p:nvSpPr>
          <p:spPr>
            <a:xfrm>
              <a:off x="6666679" y="4687798"/>
              <a:ext cx="4188426" cy="123993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144000" rtlCol="0" anchor="t"/>
            <a:lstStyle/>
            <a:p>
              <a:r>
                <a:rPr lang="en-GB" sz="1400" b="1" dirty="0">
                  <a:solidFill>
                    <a:schemeClr val="bg1"/>
                  </a:solidFill>
                  <a:latin typeface="+mj-lt"/>
                  <a:hlinkClick r:id="rId10">
                    <a:extLst>
                      <a:ext uri="{A12FA001-AC4F-418D-AE19-62706E023703}">
                        <ahyp:hlinkClr xmlns:ahyp="http://schemas.microsoft.com/office/drawing/2018/hyperlinkcolor" val="tx"/>
                      </a:ext>
                    </a:extLst>
                  </a:hlinkClick>
                </a:rPr>
                <a:t>Our Planet Matters</a:t>
              </a:r>
              <a:endParaRPr lang="en-GB" sz="1400" b="1" dirty="0">
                <a:solidFill>
                  <a:schemeClr val="bg1"/>
                </a:solidFill>
                <a:latin typeface="+mj-lt"/>
              </a:endParaRPr>
            </a:p>
            <a:p>
              <a:r>
                <a:rPr lang="en-GB" sz="1400" dirty="0">
                  <a:latin typeface="+mj-lt"/>
                </a:rPr>
                <a:t>Keep up-to-date with climate change and other Earth related issues with the BBC.</a:t>
              </a:r>
            </a:p>
            <a:p>
              <a:pPr>
                <a:spcAft>
                  <a:spcPts val="600"/>
                </a:spcAft>
              </a:pPr>
              <a:endParaRPr lang="en-GB" sz="1400" dirty="0"/>
            </a:p>
          </p:txBody>
        </p:sp>
      </p:grpSp>
      <p:pic>
        <p:nvPicPr>
          <p:cNvPr id="27" name="Picture 26" descr="A picture containing airplane&#10;&#10;Description automatically generated">
            <a:hlinkClick r:id="rId11" action="ppaction://hlinksldjump"/>
            <a:extLst>
              <a:ext uri="{FF2B5EF4-FFF2-40B4-BE49-F238E27FC236}">
                <a16:creationId xmlns:a16="http://schemas.microsoft.com/office/drawing/2014/main" id="{4CB25433-1BF9-41D3-8DCC-F9892494CD93}"/>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10846924" y="2937086"/>
            <a:ext cx="1326082" cy="1215706"/>
          </a:xfrm>
          <a:prstGeom prst="rect">
            <a:avLst/>
          </a:prstGeom>
        </p:spPr>
      </p:pic>
      <p:grpSp>
        <p:nvGrpSpPr>
          <p:cNvPr id="34" name="Group 33">
            <a:extLst>
              <a:ext uri="{FF2B5EF4-FFF2-40B4-BE49-F238E27FC236}">
                <a16:creationId xmlns:a16="http://schemas.microsoft.com/office/drawing/2014/main" id="{94B218A9-69BE-4F84-BEAA-567072DB6B25}"/>
              </a:ext>
            </a:extLst>
          </p:cNvPr>
          <p:cNvGrpSpPr/>
          <p:nvPr/>
        </p:nvGrpSpPr>
        <p:grpSpPr>
          <a:xfrm>
            <a:off x="6582318" y="5725591"/>
            <a:ext cx="5481850" cy="1050521"/>
            <a:chOff x="7434569" y="4470905"/>
            <a:chExt cx="4188426" cy="954107"/>
          </a:xfrm>
        </p:grpSpPr>
        <p:grpSp>
          <p:nvGrpSpPr>
            <p:cNvPr id="29" name="Group 28">
              <a:extLst>
                <a:ext uri="{FF2B5EF4-FFF2-40B4-BE49-F238E27FC236}">
                  <a16:creationId xmlns:a16="http://schemas.microsoft.com/office/drawing/2014/main" id="{C424C249-1B42-4232-9A5E-3124D40C045A}"/>
                </a:ext>
              </a:extLst>
            </p:cNvPr>
            <p:cNvGrpSpPr/>
            <p:nvPr/>
          </p:nvGrpSpPr>
          <p:grpSpPr>
            <a:xfrm>
              <a:off x="7434569" y="4487947"/>
              <a:ext cx="4188426" cy="864273"/>
              <a:chOff x="6666679" y="4676947"/>
              <a:chExt cx="4188426" cy="1287450"/>
            </a:xfrm>
          </p:grpSpPr>
          <p:sp>
            <p:nvSpPr>
              <p:cNvPr id="30" name="Rectangle: Rounded Corners 29">
                <a:extLst>
                  <a:ext uri="{FF2B5EF4-FFF2-40B4-BE49-F238E27FC236}">
                    <a16:creationId xmlns:a16="http://schemas.microsoft.com/office/drawing/2014/main" id="{D88860E2-92B0-41C2-85F0-52715D6B63DE}"/>
                  </a:ext>
                </a:extLst>
              </p:cNvPr>
              <p:cNvSpPr/>
              <p:nvPr/>
            </p:nvSpPr>
            <p:spPr>
              <a:xfrm>
                <a:off x="6697144" y="4676947"/>
                <a:ext cx="4083376" cy="1287450"/>
              </a:xfrm>
              <a:prstGeom prst="roundRect">
                <a:avLst>
                  <a:gd name="adj" fmla="val 8097"/>
                </a:avLst>
              </a:prstGeom>
              <a:solidFill>
                <a:srgbClr val="19A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F08B3C05-DD68-4EBE-9B41-D5A043BFB362}"/>
                  </a:ext>
                </a:extLst>
              </p:cNvPr>
              <p:cNvSpPr/>
              <p:nvPr/>
            </p:nvSpPr>
            <p:spPr>
              <a:xfrm>
                <a:off x="6666679" y="4687800"/>
                <a:ext cx="4188426" cy="123993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144000" rtlCol="0" anchor="t"/>
              <a:lstStyle/>
              <a:p>
                <a:pPr>
                  <a:spcAft>
                    <a:spcPts val="600"/>
                  </a:spcAft>
                </a:pPr>
                <a:endParaRPr lang="en-GB" sz="1400" dirty="0"/>
              </a:p>
            </p:txBody>
          </p:sp>
        </p:grpSp>
        <p:sp>
          <p:nvSpPr>
            <p:cNvPr id="33" name="TextBox 32">
              <a:extLst>
                <a:ext uri="{FF2B5EF4-FFF2-40B4-BE49-F238E27FC236}">
                  <a16:creationId xmlns:a16="http://schemas.microsoft.com/office/drawing/2014/main" id="{3B65E337-FAD0-48D1-904F-2C5D9A29D372}"/>
                </a:ext>
              </a:extLst>
            </p:cNvPr>
            <p:cNvSpPr txBox="1"/>
            <p:nvPr/>
          </p:nvSpPr>
          <p:spPr>
            <a:xfrm>
              <a:off x="7434569" y="4470905"/>
              <a:ext cx="4083376" cy="954107"/>
            </a:xfrm>
            <a:prstGeom prst="rect">
              <a:avLst/>
            </a:prstGeom>
            <a:noFill/>
          </p:spPr>
          <p:txBody>
            <a:bodyPr wrap="square">
              <a:spAutoFit/>
            </a:bodyPr>
            <a:lstStyle/>
            <a:p>
              <a:r>
                <a:rPr lang="en-GB" sz="1400" b="1" dirty="0">
                  <a:solidFill>
                    <a:schemeClr val="bg1"/>
                  </a:solidFill>
                  <a:latin typeface="+mj-lt"/>
                  <a:hlinkClick r:id="rId13">
                    <a:extLst>
                      <a:ext uri="{A12FA001-AC4F-418D-AE19-62706E023703}">
                        <ahyp:hlinkClr xmlns:ahyp="http://schemas.microsoft.com/office/drawing/2018/hyperlinkcolor" val="tx"/>
                      </a:ext>
                    </a:extLst>
                  </a:hlinkClick>
                </a:rPr>
                <a:t>Carbon capture and storage</a:t>
              </a:r>
              <a:endParaRPr lang="en-GB" sz="1400" b="1" dirty="0">
                <a:solidFill>
                  <a:schemeClr val="bg1"/>
                </a:solidFill>
                <a:latin typeface="+mj-lt"/>
              </a:endParaRPr>
            </a:p>
            <a:p>
              <a:r>
                <a:rPr lang="en-GB" sz="1400" dirty="0">
                  <a:solidFill>
                    <a:schemeClr val="bg1"/>
                  </a:solidFill>
                  <a:latin typeface="+mj-lt"/>
                </a:rPr>
                <a:t>Discover the science behind the technology that reduces carbon emissions in our atmosphere with these bp Educational service resources</a:t>
              </a:r>
              <a:endParaRPr lang="en-GB" sz="1400" dirty="0">
                <a:solidFill>
                  <a:schemeClr val="bg1"/>
                </a:solidFill>
              </a:endParaRPr>
            </a:p>
          </p:txBody>
        </p:sp>
      </p:grpSp>
    </p:spTree>
    <p:extLst>
      <p:ext uri="{BB962C8B-B14F-4D97-AF65-F5344CB8AC3E}">
        <p14:creationId xmlns:p14="http://schemas.microsoft.com/office/powerpoint/2010/main" val="4738254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U.S. Housing Wealth Diverges Between `Underwater,' `Equity Rich ...">
            <a:extLst>
              <a:ext uri="{FF2B5EF4-FFF2-40B4-BE49-F238E27FC236}">
                <a16:creationId xmlns:a16="http://schemas.microsoft.com/office/drawing/2014/main" id="{971B68F9-FB42-4668-8C26-52FBB608112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554343" y="3427202"/>
            <a:ext cx="3316299" cy="2294727"/>
          </a:xfrm>
          <a:prstGeom prst="rect">
            <a:avLst/>
          </a:prstGeom>
          <a:noFill/>
          <a:ln w="762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4A6DB55-BFD7-4522-BD60-C5E7FA0167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437130">
            <a:off x="1868760" y="1761905"/>
            <a:ext cx="2419470" cy="1749388"/>
          </a:xfrm>
          <a:prstGeom prst="rect">
            <a:avLst/>
          </a:prstGeom>
          <a:ln w="76200">
            <a:solidFill>
              <a:schemeClr val="bg1"/>
            </a:solidFill>
          </a:ln>
          <a:effectLst>
            <a:outerShdw blurRad="63500" sx="102000" sy="102000" algn="ctr" rotWithShape="0">
              <a:prstClr val="black">
                <a:alpha val="40000"/>
              </a:prstClr>
            </a:outerShdw>
          </a:effectLst>
        </p:spPr>
      </p:pic>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7025384" y="4706471"/>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6742155" y="1705593"/>
            <a:ext cx="3728450" cy="3000877"/>
          </a:xfrm>
          <a:prstGeom prst="rect">
            <a:avLst/>
          </a:prstGeom>
        </p:spPr>
        <p:txBody>
          <a:bodyPr>
            <a:normAutofit fontScale="92500" lnSpcReduction="20000"/>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Arial "/>
                <a:ea typeface="+mn-ea"/>
                <a:cs typeface="+mn-cs"/>
              </a:rPr>
              <a:t>One way to encourage more skilled workers to come to Carbonia would be to build more housing. Then the businesses could afford to stay open.</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GB" sz="1500" dirty="0">
              <a:solidFill>
                <a:prstClr val="black"/>
              </a:solidFill>
              <a:latin typeface="Arial "/>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Arial "/>
                <a:ea typeface="+mn-ea"/>
                <a:cs typeface="+mn-cs"/>
              </a:rPr>
              <a:t>But you’re the Governor, so it’s up to you to make the decision: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GB" sz="2400" b="1" dirty="0">
                <a:solidFill>
                  <a:prstClr val="black"/>
                </a:solidFill>
                <a:latin typeface="Arial "/>
              </a:rPr>
              <a:t>S</a:t>
            </a:r>
            <a:r>
              <a:rPr kumimoji="0" lang="en-GB" sz="2400" b="1" u="none" strike="noStrike" kern="1200" cap="none" spc="0" normalizeH="0" baseline="0" noProof="0" dirty="0" err="1">
                <a:ln>
                  <a:noFill/>
                </a:ln>
                <a:solidFill>
                  <a:prstClr val="black"/>
                </a:solidFill>
                <a:effectLst/>
                <a:uLnTx/>
                <a:uFillTx/>
                <a:latin typeface="Arial "/>
                <a:ea typeface="+mn-ea"/>
                <a:cs typeface="+mn-cs"/>
              </a:rPr>
              <a:t>hould</a:t>
            </a:r>
            <a:r>
              <a:rPr kumimoji="0" lang="en-GB" sz="2400" b="1" u="none" strike="noStrike" kern="1200" cap="none" spc="0" normalizeH="0" baseline="0" noProof="0" dirty="0">
                <a:ln>
                  <a:noFill/>
                </a:ln>
                <a:solidFill>
                  <a:prstClr val="black"/>
                </a:solidFill>
                <a:effectLst/>
                <a:uLnTx/>
                <a:uFillTx/>
                <a:latin typeface="Arial "/>
                <a:ea typeface="+mn-ea"/>
                <a:cs typeface="+mn-cs"/>
              </a:rPr>
              <a:t> we build more housing around                        Ocean City?</a:t>
            </a:r>
          </a:p>
        </p:txBody>
      </p:sp>
      <p:pic>
        <p:nvPicPr>
          <p:cNvPr id="25" name="Picture 24" descr="A picture containing icon&#10;&#10;Description automatically generated">
            <a:hlinkClick r:id="rId4" action="ppaction://hlinksldjump"/>
            <a:extLst>
              <a:ext uri="{FF2B5EF4-FFF2-40B4-BE49-F238E27FC236}">
                <a16:creationId xmlns:a16="http://schemas.microsoft.com/office/drawing/2014/main" id="{F7AFCE92-019A-46A7-B09C-987A18825C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53668" y="5283877"/>
            <a:ext cx="1531463" cy="926525"/>
          </a:xfrm>
          <a:prstGeom prst="rect">
            <a:avLst/>
          </a:prstGeom>
        </p:spPr>
      </p:pic>
      <p:pic>
        <p:nvPicPr>
          <p:cNvPr id="27" name="Picture 26" descr="A picture containing drawing&#10;&#10;Description automatically generated">
            <a:hlinkClick r:id="rId6" action="ppaction://hlinksldjump"/>
            <a:extLst>
              <a:ext uri="{FF2B5EF4-FFF2-40B4-BE49-F238E27FC236}">
                <a16:creationId xmlns:a16="http://schemas.microsoft.com/office/drawing/2014/main" id="{4F6806CD-F924-4F5F-9E49-6134854F34D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93147" y="5283877"/>
            <a:ext cx="1529214" cy="926525"/>
          </a:xfrm>
          <a:prstGeom prst="rect">
            <a:avLst/>
          </a:prstGeom>
        </p:spPr>
      </p:pic>
      <p:pic>
        <p:nvPicPr>
          <p:cNvPr id="41" name="Picture 40" descr="A picture containing chain, light&#10;&#10;Description automatically generated">
            <a:extLst>
              <a:ext uri="{FF2B5EF4-FFF2-40B4-BE49-F238E27FC236}">
                <a16:creationId xmlns:a16="http://schemas.microsoft.com/office/drawing/2014/main" id="{508BE1FA-0F38-4E56-8FFE-DB794C4369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0715334">
            <a:off x="10723959" y="2767415"/>
            <a:ext cx="2088977" cy="2461728"/>
          </a:xfrm>
          <a:prstGeom prst="rect">
            <a:avLst/>
          </a:prstGeom>
        </p:spPr>
      </p:pic>
      <p:pic>
        <p:nvPicPr>
          <p:cNvPr id="43" name="Picture 42" descr="A picture containing object, clock&#10;&#10;Description automatically generated">
            <a:extLst>
              <a:ext uri="{FF2B5EF4-FFF2-40B4-BE49-F238E27FC236}">
                <a16:creationId xmlns:a16="http://schemas.microsoft.com/office/drawing/2014/main" id="{75133DE6-7954-45DE-A753-87440E7A4BC1}"/>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314425">
            <a:off x="-79937" y="4722252"/>
            <a:ext cx="1467988" cy="2275382"/>
          </a:xfrm>
          <a:prstGeom prst="rect">
            <a:avLst/>
          </a:prstGeom>
        </p:spPr>
      </p:pic>
      <p:sp>
        <p:nvSpPr>
          <p:cNvPr id="47" name="TextBox 46">
            <a:extLst>
              <a:ext uri="{FF2B5EF4-FFF2-40B4-BE49-F238E27FC236}">
                <a16:creationId xmlns:a16="http://schemas.microsoft.com/office/drawing/2014/main" id="{BAEB93E3-666A-45D6-B0E8-C6DFFCD5288D}"/>
              </a:ext>
            </a:extLst>
          </p:cNvPr>
          <p:cNvSpPr txBox="1"/>
          <p:nvPr/>
        </p:nvSpPr>
        <p:spPr>
          <a:xfrm>
            <a:off x="108404" y="3730738"/>
            <a:ext cx="994183" cy="338554"/>
          </a:xfrm>
          <a:prstGeom prst="rect">
            <a:avLst/>
          </a:prstGeom>
          <a:noFill/>
        </p:spPr>
        <p:txBody>
          <a:bodyPr wrap="none" rtlCol="0">
            <a:spAutoFit/>
          </a:bodyPr>
          <a:lstStyle/>
          <a:p>
            <a:r>
              <a:rPr lang="en-GB" sz="1600" b="1" dirty="0"/>
              <a:t>Go back</a:t>
            </a:r>
          </a:p>
        </p:txBody>
      </p:sp>
      <p:pic>
        <p:nvPicPr>
          <p:cNvPr id="53" name="Picture 52" descr="A picture containing airplane&#10;&#10;Description automatically generated">
            <a:hlinkClick r:id="" action="ppaction://hlinkshowjump?jump=previousslide"/>
            <a:extLst>
              <a:ext uri="{FF2B5EF4-FFF2-40B4-BE49-F238E27FC236}">
                <a16:creationId xmlns:a16="http://schemas.microsoft.com/office/drawing/2014/main" id="{72700B89-1586-4AC9-B293-1ADD87EFBCC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966" y="2577934"/>
            <a:ext cx="1492047" cy="1702130"/>
          </a:xfrm>
          <a:prstGeom prst="rect">
            <a:avLst/>
          </a:prstGeom>
        </p:spPr>
      </p:pic>
      <p:sp>
        <p:nvSpPr>
          <p:cNvPr id="4" name="Title 1">
            <a:extLst>
              <a:ext uri="{FF2B5EF4-FFF2-40B4-BE49-F238E27FC236}">
                <a16:creationId xmlns:a16="http://schemas.microsoft.com/office/drawing/2014/main" id="{6740E57C-17C4-491D-88CF-3101A2196C5A}"/>
              </a:ext>
            </a:extLst>
          </p:cNvPr>
          <p:cNvSpPr txBox="1">
            <a:spLocks/>
          </p:cNvSpPr>
          <p:nvPr/>
        </p:nvSpPr>
        <p:spPr>
          <a:xfrm>
            <a:off x="240822" y="141375"/>
            <a:ext cx="1855692"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Question</a:t>
            </a:r>
          </a:p>
        </p:txBody>
      </p:sp>
    </p:spTree>
    <p:extLst>
      <p:ext uri="{BB962C8B-B14F-4D97-AF65-F5344CB8AC3E}">
        <p14:creationId xmlns:p14="http://schemas.microsoft.com/office/powerpoint/2010/main" val="16716996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2BDD3D-AF2C-4042-9952-75D4B89E6067}"/>
              </a:ext>
            </a:extLst>
          </p:cNvPr>
          <p:cNvSpPr>
            <a:spLocks noGrp="1"/>
          </p:cNvSpPr>
          <p:nvPr>
            <p:ph type="ctrTitle" idx="4294967295"/>
          </p:nvPr>
        </p:nvSpPr>
        <p:spPr>
          <a:xfrm>
            <a:off x="337436" y="2829644"/>
            <a:ext cx="11512294" cy="940353"/>
          </a:xfrm>
          <a:ln>
            <a:noFill/>
          </a:ln>
        </p:spPr>
        <p:txBody>
          <a:bodyPr>
            <a:normAutofit/>
          </a:bodyPr>
          <a:lstStyle/>
          <a:p>
            <a:pPr algn="ctr"/>
            <a:r>
              <a:rPr lang="en-GB" sz="4400" dirty="0">
                <a:solidFill>
                  <a:schemeClr val="bg1"/>
                </a:solidFill>
                <a:hlinkClick r:id="rId2">
                  <a:extLst>
                    <a:ext uri="{A12FA001-AC4F-418D-AE19-62706E023703}">
                      <ahyp:hlinkClr xmlns:ahyp="http://schemas.microsoft.com/office/drawing/2018/hyperlinkcolor" val="tx"/>
                    </a:ext>
                  </a:extLst>
                </a:hlinkClick>
              </a:rPr>
              <a:t>bpes.bp.com</a:t>
            </a:r>
            <a:endParaRPr lang="en-GB" sz="4400" b="1" dirty="0">
              <a:solidFill>
                <a:schemeClr val="bg1"/>
              </a:solidFill>
            </a:endParaRPr>
          </a:p>
        </p:txBody>
      </p:sp>
      <p:pic>
        <p:nvPicPr>
          <p:cNvPr id="3" name="Picture 2" descr="A picture containing nature&#10;&#10;Description automatically generated">
            <a:extLst>
              <a:ext uri="{FF2B5EF4-FFF2-40B4-BE49-F238E27FC236}">
                <a16:creationId xmlns:a16="http://schemas.microsoft.com/office/drawing/2014/main" id="{163FE1E3-8B3A-4418-A533-8D6687490797}"/>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flipH="1">
            <a:off x="-6429" y="-16330"/>
            <a:ext cx="12200024" cy="2577343"/>
          </a:xfrm>
          <a:prstGeom prst="rect">
            <a:avLst/>
          </a:prstGeom>
        </p:spPr>
      </p:pic>
      <p:pic>
        <p:nvPicPr>
          <p:cNvPr id="8" name="Picture 7" descr="A black and white logo&#10;&#10;Description automatically generated with low confidence">
            <a:extLst>
              <a:ext uri="{FF2B5EF4-FFF2-40B4-BE49-F238E27FC236}">
                <a16:creationId xmlns:a16="http://schemas.microsoft.com/office/drawing/2014/main" id="{55EA8565-39F6-4AB4-864A-4F4C4154F8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6960" y="2658852"/>
            <a:ext cx="1091929" cy="1281935"/>
          </a:xfrm>
          <a:prstGeom prst="rect">
            <a:avLst/>
          </a:prstGeom>
        </p:spPr>
      </p:pic>
      <p:sp>
        <p:nvSpPr>
          <p:cNvPr id="6" name="Title 3">
            <a:extLst>
              <a:ext uri="{FF2B5EF4-FFF2-40B4-BE49-F238E27FC236}">
                <a16:creationId xmlns:a16="http://schemas.microsoft.com/office/drawing/2014/main" id="{1F0F7C8C-C059-4435-9979-EC9E0C1A9DD1}"/>
              </a:ext>
            </a:extLst>
          </p:cNvPr>
          <p:cNvSpPr>
            <a:spLocks noGrp="1"/>
          </p:cNvSpPr>
          <p:nvPr>
            <p:ph type="ctrTitle" idx="4294967295"/>
          </p:nvPr>
        </p:nvSpPr>
        <p:spPr>
          <a:xfrm>
            <a:off x="4340736" y="2938851"/>
            <a:ext cx="3505694" cy="721938"/>
          </a:xfrm>
        </p:spPr>
        <p:txBody>
          <a:bodyPr>
            <a:normAutofit/>
          </a:bodyPr>
          <a:lstStyle/>
          <a:p>
            <a:pPr algn="ctr"/>
            <a:r>
              <a:rPr lang="en-GB" sz="4400" dirty="0">
                <a:solidFill>
                  <a:schemeClr val="bg1"/>
                </a:solidFill>
              </a:rPr>
              <a:t>bpes.bp.com</a:t>
            </a:r>
            <a:endParaRPr lang="en-GB" sz="4400" b="1" dirty="0">
              <a:solidFill>
                <a:schemeClr val="bg1"/>
              </a:solidFill>
            </a:endParaRPr>
          </a:p>
        </p:txBody>
      </p:sp>
    </p:spTree>
    <p:extLst>
      <p:ext uri="{BB962C8B-B14F-4D97-AF65-F5344CB8AC3E}">
        <p14:creationId xmlns:p14="http://schemas.microsoft.com/office/powerpoint/2010/main" val="30416590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6" name="Picture 35" descr="A picture containing treemap chart&#10;&#10;Description automatically generated">
            <a:extLst>
              <a:ext uri="{FF2B5EF4-FFF2-40B4-BE49-F238E27FC236}">
                <a16:creationId xmlns:a16="http://schemas.microsoft.com/office/drawing/2014/main" id="{46EE059F-10C0-4FE9-893D-9A656895BA2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09978" y="1427675"/>
            <a:ext cx="2289192" cy="1038622"/>
          </a:xfrm>
          <a:prstGeom prst="rect">
            <a:avLst/>
          </a:prstGeom>
        </p:spPr>
      </p:pic>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97756" y="1496253"/>
            <a:ext cx="1829496" cy="1883740"/>
          </a:xfrm>
          <a:prstGeom prst="rect">
            <a:avLst/>
          </a:prstGeom>
        </p:spPr>
      </p:pic>
      <p:cxnSp>
        <p:nvCxnSpPr>
          <p:cNvPr id="20" name="Straight Arrow Connector 19">
            <a:extLst>
              <a:ext uri="{FF2B5EF4-FFF2-40B4-BE49-F238E27FC236}">
                <a16:creationId xmlns:a16="http://schemas.microsoft.com/office/drawing/2014/main" id="{AB73C675-E369-B34A-B089-36927DEE5DA9}"/>
              </a:ext>
            </a:extLst>
          </p:cNvPr>
          <p:cNvCxnSpPr>
            <a:cxnSpLocks/>
          </p:cNvCxnSpPr>
          <p:nvPr/>
        </p:nvCxnSpPr>
        <p:spPr>
          <a:xfrm flipH="1" flipV="1">
            <a:off x="7100047" y="2042334"/>
            <a:ext cx="113622" cy="564105"/>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6D8E3A0-A7E2-E248-80D1-3A8C0D781768}"/>
              </a:ext>
            </a:extLst>
          </p:cNvPr>
          <p:cNvSpPr/>
          <p:nvPr/>
        </p:nvSpPr>
        <p:spPr>
          <a:xfrm>
            <a:off x="4168883" y="1806705"/>
            <a:ext cx="1546117" cy="41402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381</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102500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27 C</a:t>
            </a:r>
          </a:p>
        </p:txBody>
      </p:sp>
      <p:sp>
        <p:nvSpPr>
          <p:cNvPr id="10" name="Rectangle 9">
            <a:extLst>
              <a:ext uri="{FF2B5EF4-FFF2-40B4-BE49-F238E27FC236}">
                <a16:creationId xmlns:a16="http://schemas.microsoft.com/office/drawing/2014/main" id="{B86265EF-072C-4202-A6F4-73F04EA31EA8}"/>
              </a:ext>
            </a:extLst>
          </p:cNvPr>
          <p:cNvSpPr/>
          <p:nvPr/>
        </p:nvSpPr>
        <p:spPr>
          <a:xfrm>
            <a:off x="4217578" y="2827495"/>
            <a:ext cx="192996" cy="35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F652624-692E-4C25-A72C-21822173C6E4}"/>
              </a:ext>
            </a:extLst>
          </p:cNvPr>
          <p:cNvSpPr txBox="1">
            <a:spLocks/>
          </p:cNvSpPr>
          <p:nvPr/>
        </p:nvSpPr>
        <p:spPr>
          <a:xfrm>
            <a:off x="4267512" y="2817692"/>
            <a:ext cx="6873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0.3</a:t>
            </a:r>
          </a:p>
        </p:txBody>
      </p:sp>
      <p:sp>
        <p:nvSpPr>
          <p:cNvPr id="12" name="Title 1">
            <a:extLst>
              <a:ext uri="{FF2B5EF4-FFF2-40B4-BE49-F238E27FC236}">
                <a16:creationId xmlns:a16="http://schemas.microsoft.com/office/drawing/2014/main" id="{B7B461AE-F0D3-40DF-B66F-74004A639FBD}"/>
              </a:ext>
            </a:extLst>
          </p:cNvPr>
          <p:cNvSpPr txBox="1">
            <a:spLocks/>
          </p:cNvSpPr>
          <p:nvPr/>
        </p:nvSpPr>
        <p:spPr>
          <a:xfrm>
            <a:off x="4368251" y="1832587"/>
            <a:ext cx="128232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bg1"/>
                </a:solidFill>
              </a:rPr>
              <a:t>750mm</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pic>
        <p:nvPicPr>
          <p:cNvPr id="25" name="Picture 24" descr="A close up of a screen&#10;&#10;Description automatically generated">
            <a:extLst>
              <a:ext uri="{FF2B5EF4-FFF2-40B4-BE49-F238E27FC236}">
                <a16:creationId xmlns:a16="http://schemas.microsoft.com/office/drawing/2014/main" id="{359614DD-71C9-4DBD-871B-7E47BEB7F7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39" name="Picture 38" descr="A close up of a screen&#10;&#10;Description automatically generated">
            <a:extLst>
              <a:ext uri="{FF2B5EF4-FFF2-40B4-BE49-F238E27FC236}">
                <a16:creationId xmlns:a16="http://schemas.microsoft.com/office/drawing/2014/main" id="{60A29CC1-9A6F-4FB1-8C15-6CFBB37DE46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28352" y="5420897"/>
            <a:ext cx="166592" cy="142093"/>
          </a:xfrm>
          <a:prstGeom prst="rect">
            <a:avLst/>
          </a:prstGeom>
        </p:spPr>
      </p:pic>
      <p:pic>
        <p:nvPicPr>
          <p:cNvPr id="41" name="Picture 40" descr="A close up of a screen&#10;&#10;Description automatically generated">
            <a:extLst>
              <a:ext uri="{FF2B5EF4-FFF2-40B4-BE49-F238E27FC236}">
                <a16:creationId xmlns:a16="http://schemas.microsoft.com/office/drawing/2014/main" id="{E9C629CF-406E-456B-8E73-F99A9E96370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4" name="Picture 73" descr="A picture containing airplane&#10;&#10;Description automatically generated">
            <a:hlinkClick r:id="rId12"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pic>
        <p:nvPicPr>
          <p:cNvPr id="3" name="Picture 2" descr="Logo&#10;&#10;Description automatically generated">
            <a:extLst>
              <a:ext uri="{FF2B5EF4-FFF2-40B4-BE49-F238E27FC236}">
                <a16:creationId xmlns:a16="http://schemas.microsoft.com/office/drawing/2014/main" id="{D2E5B29C-B39C-4E06-B3A2-9217F1A25C6E}"/>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20427" y="5021979"/>
            <a:ext cx="482688" cy="384751"/>
          </a:xfrm>
          <a:prstGeom prst="rect">
            <a:avLst/>
          </a:prstGeom>
        </p:spPr>
      </p:pic>
      <p:pic>
        <p:nvPicPr>
          <p:cNvPr id="5" name="Picture 4" descr="Logo&#10;&#10;Description automatically generated">
            <a:extLst>
              <a:ext uri="{FF2B5EF4-FFF2-40B4-BE49-F238E27FC236}">
                <a16:creationId xmlns:a16="http://schemas.microsoft.com/office/drawing/2014/main" id="{08080B72-3816-4541-B5B7-62D3026C33D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sp>
        <p:nvSpPr>
          <p:cNvPr id="8" name="Rectangle 7">
            <a:extLst>
              <a:ext uri="{FF2B5EF4-FFF2-40B4-BE49-F238E27FC236}">
                <a16:creationId xmlns:a16="http://schemas.microsoft.com/office/drawing/2014/main" id="{ACAEE6AD-B0F7-46D3-98D1-CE856442978C}"/>
              </a:ext>
            </a:extLst>
          </p:cNvPr>
          <p:cNvSpPr/>
          <p:nvPr/>
        </p:nvSpPr>
        <p:spPr>
          <a:xfrm>
            <a:off x="1939636" y="2736653"/>
            <a:ext cx="1897300" cy="578937"/>
          </a:xfrm>
          <a:prstGeom prst="rect">
            <a:avLst/>
          </a:prstGeom>
          <a:solidFill>
            <a:srgbClr val="6EE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2</a:t>
            </a:r>
          </a:p>
        </p:txBody>
      </p:sp>
      <p:sp>
        <p:nvSpPr>
          <p:cNvPr id="13" name="Title 1">
            <a:extLst>
              <a:ext uri="{FF2B5EF4-FFF2-40B4-BE49-F238E27FC236}">
                <a16:creationId xmlns:a16="http://schemas.microsoft.com/office/drawing/2014/main" id="{EEDC49BE-AF71-44D8-99AE-F43B8B9D04E6}"/>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pic>
        <p:nvPicPr>
          <p:cNvPr id="2" name="Picture 1" descr="A close up of a screen&#10;&#10;Description automatically generated">
            <a:extLst>
              <a:ext uri="{FF2B5EF4-FFF2-40B4-BE49-F238E27FC236}">
                <a16:creationId xmlns:a16="http://schemas.microsoft.com/office/drawing/2014/main" id="{6436CC8B-B4A3-4097-A159-DC94F979DA0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4" name="Picture 3" descr="A close up of a screen&#10;&#10;Description automatically generated">
            <a:extLst>
              <a:ext uri="{FF2B5EF4-FFF2-40B4-BE49-F238E27FC236}">
                <a16:creationId xmlns:a16="http://schemas.microsoft.com/office/drawing/2014/main" id="{8F13E374-6E6A-4319-A538-BF52E0CE31BD}"/>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spTree>
    <p:extLst>
      <p:ext uri="{BB962C8B-B14F-4D97-AF65-F5344CB8AC3E}">
        <p14:creationId xmlns:p14="http://schemas.microsoft.com/office/powerpoint/2010/main" val="30034905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4" descr="U.S. Housing Wealth Diverges Between `Underwater,' `Equity Rich ...">
            <a:extLst>
              <a:ext uri="{FF2B5EF4-FFF2-40B4-BE49-F238E27FC236}">
                <a16:creationId xmlns:a16="http://schemas.microsoft.com/office/drawing/2014/main" id="{971B68F9-FB42-4668-8C26-52FBB608112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440479">
            <a:off x="6363328" y="3923680"/>
            <a:ext cx="3447244" cy="2385335"/>
          </a:xfrm>
          <a:prstGeom prst="rect">
            <a:avLst/>
          </a:prstGeom>
          <a:noFill/>
          <a:ln w="76200">
            <a:solidFill>
              <a:schemeClr val="bg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 Placeholder 3">
            <a:extLst>
              <a:ext uri="{FF2B5EF4-FFF2-40B4-BE49-F238E27FC236}">
                <a16:creationId xmlns:a16="http://schemas.microsoft.com/office/drawing/2014/main" id="{202F3524-F7CE-4D52-A206-D679A77E1739}"/>
              </a:ext>
            </a:extLst>
          </p:cNvPr>
          <p:cNvSpPr txBox="1">
            <a:spLocks/>
          </p:cNvSpPr>
          <p:nvPr/>
        </p:nvSpPr>
        <p:spPr>
          <a:xfrm>
            <a:off x="1736065" y="4671955"/>
            <a:ext cx="3135526" cy="419656"/>
          </a:xfrm>
          <a:prstGeom prst="rect">
            <a:avLst/>
          </a:prstGeom>
        </p:spPr>
        <p:txBody>
          <a:bodyPr anchor="b"/>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solidFill>
                  <a:srgbClr val="009B00"/>
                </a:solidFill>
                <a:sym typeface="Wingdings 3" panose="05040102010807070707" pitchFamily="18" charset="2"/>
              </a:rPr>
              <a:t> </a:t>
            </a:r>
            <a:r>
              <a:rPr lang="en-GB" b="1" dirty="0">
                <a:solidFill>
                  <a:srgbClr val="009B00"/>
                </a:solidFill>
              </a:rPr>
              <a:t>SELECT YOUR ANSWER </a:t>
            </a:r>
            <a:r>
              <a:rPr lang="en-GB" b="1" dirty="0">
                <a:solidFill>
                  <a:srgbClr val="009B00"/>
                </a:solidFill>
                <a:sym typeface="Wingdings 3" panose="05040102010807070707" pitchFamily="18" charset="2"/>
              </a:rPr>
              <a:t></a:t>
            </a:r>
            <a:endParaRPr lang="en-GB" b="1" dirty="0">
              <a:solidFill>
                <a:srgbClr val="009B00"/>
              </a:solidFill>
            </a:endParaRPr>
          </a:p>
        </p:txBody>
      </p:sp>
      <p:sp>
        <p:nvSpPr>
          <p:cNvPr id="9" name="Text Placeholder 10">
            <a:extLst>
              <a:ext uri="{FF2B5EF4-FFF2-40B4-BE49-F238E27FC236}">
                <a16:creationId xmlns:a16="http://schemas.microsoft.com/office/drawing/2014/main" id="{B2E004B2-42F7-473D-96B4-578EA156DEB6}"/>
              </a:ext>
            </a:extLst>
          </p:cNvPr>
          <p:cNvSpPr txBox="1">
            <a:spLocks/>
          </p:cNvSpPr>
          <p:nvPr/>
        </p:nvSpPr>
        <p:spPr>
          <a:xfrm>
            <a:off x="1213871" y="1674881"/>
            <a:ext cx="4127774" cy="3541154"/>
          </a:xfrm>
          <a:prstGeom prst="rect">
            <a:avLst/>
          </a:prstGeom>
        </p:spPr>
        <p:txBody>
          <a:bodyPr>
            <a:normAutofit/>
          </a:bodyPr>
          <a:lstStyle>
            <a:lvl1pPr marL="228600" indent="-228600" algn="l" defTabSz="914400"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600"/>
              </a:spcAft>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600"/>
              </a:spcAft>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00" b="1" i="0" u="none" strike="noStrike" kern="1200" cap="none" spc="0" normalizeH="0" baseline="0" noProof="0" dirty="0">
                <a:ln>
                  <a:noFill/>
                </a:ln>
                <a:solidFill>
                  <a:prstClr val="black"/>
                </a:solidFill>
                <a:effectLst/>
                <a:uLnTx/>
                <a:uFillTx/>
                <a:latin typeface="Arial "/>
                <a:ea typeface="+mn-ea"/>
                <a:cs typeface="+mn-cs"/>
              </a:rPr>
              <a:t>Excellent news!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1500" b="0" i="0" u="none" strike="noStrike" kern="1200" cap="none" spc="0" normalizeH="0" baseline="0" noProof="0" dirty="0">
                <a:ln>
                  <a:noFill/>
                </a:ln>
                <a:solidFill>
                  <a:prstClr val="black"/>
                </a:solidFill>
                <a:effectLst/>
                <a:uLnTx/>
                <a:uFillTx/>
                <a:latin typeface="Arial "/>
                <a:ea typeface="+mn-ea"/>
                <a:cs typeface="+mn-cs"/>
              </a:rPr>
              <a:t>The new homes have all been filled and the companies are happy with the level of skilled workers available. In fact, they are so happy they are looking for permission to build more factories.</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kumimoji="0" lang="en-GB" sz="1100" b="0" i="0" u="none" strike="noStrike" kern="1200" cap="none" spc="0" normalizeH="0" baseline="0" noProof="0" dirty="0">
              <a:ln>
                <a:noFill/>
              </a:ln>
              <a:solidFill>
                <a:prstClr val="black"/>
              </a:solidFill>
              <a:effectLst/>
              <a:uLnTx/>
              <a:uFillTx/>
              <a:latin typeface="Arial "/>
              <a:ea typeface="+mn-ea"/>
              <a:cs typeface="+mn-cs"/>
            </a:endParaRPr>
          </a:p>
          <a:p>
            <a:pPr marL="0" marR="0" lvl="0" indent="0" algn="ctr"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GB" sz="2000" b="1" u="none" strike="noStrike" kern="1200" cap="none" spc="0" normalizeH="0" baseline="0" noProof="0" dirty="0">
                <a:ln>
                  <a:noFill/>
                </a:ln>
                <a:solidFill>
                  <a:prstClr val="black"/>
                </a:solidFill>
                <a:effectLst/>
                <a:uLnTx/>
                <a:uFillTx/>
                <a:latin typeface="Arial "/>
                <a:ea typeface="+mn-ea"/>
                <a:cs typeface="+mn-cs"/>
              </a:rPr>
              <a:t>Should we expand the </a:t>
            </a:r>
            <a:r>
              <a:rPr lang="en-GB" sz="2000" b="1" dirty="0">
                <a:solidFill>
                  <a:prstClr val="black"/>
                </a:solidFill>
                <a:latin typeface="Arial "/>
              </a:rPr>
              <a:t>                         </a:t>
            </a:r>
            <a:r>
              <a:rPr kumimoji="0" lang="en-GB" sz="2000" b="1" u="none" strike="noStrike" kern="1200" cap="none" spc="0" normalizeH="0" baseline="0" noProof="0" dirty="0">
                <a:ln>
                  <a:noFill/>
                </a:ln>
                <a:solidFill>
                  <a:prstClr val="black"/>
                </a:solidFill>
                <a:effectLst/>
                <a:uLnTx/>
                <a:uFillTx/>
                <a:latin typeface="Arial "/>
                <a:ea typeface="+mn-ea"/>
                <a:cs typeface="+mn-cs"/>
              </a:rPr>
              <a:t>industrial zone around                        Ocean City by 10%?</a:t>
            </a:r>
          </a:p>
        </p:txBody>
      </p:sp>
      <p:pic>
        <p:nvPicPr>
          <p:cNvPr id="25" name="Picture 24" descr="A picture containing icon&#10;&#10;Description automatically generated">
            <a:hlinkClick r:id="rId3" action="ppaction://hlinksldjump"/>
            <a:extLst>
              <a:ext uri="{FF2B5EF4-FFF2-40B4-BE49-F238E27FC236}">
                <a16:creationId xmlns:a16="http://schemas.microsoft.com/office/drawing/2014/main" id="{F7AFCE92-019A-46A7-B09C-987A18825C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52274" y="5179021"/>
            <a:ext cx="1531463" cy="926525"/>
          </a:xfrm>
          <a:prstGeom prst="rect">
            <a:avLst/>
          </a:prstGeom>
        </p:spPr>
      </p:pic>
      <p:pic>
        <p:nvPicPr>
          <p:cNvPr id="27" name="Picture 26" descr="A picture containing drawing&#10;&#10;Description automatically generated">
            <a:hlinkClick r:id="rId5" action="ppaction://hlinksldjump"/>
            <a:extLst>
              <a:ext uri="{FF2B5EF4-FFF2-40B4-BE49-F238E27FC236}">
                <a16:creationId xmlns:a16="http://schemas.microsoft.com/office/drawing/2014/main" id="{4F6806CD-F924-4F5F-9E49-6134854F34D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391753" y="5179021"/>
            <a:ext cx="1529214" cy="926525"/>
          </a:xfrm>
          <a:prstGeom prst="rect">
            <a:avLst/>
          </a:prstGeom>
        </p:spPr>
      </p:pic>
      <p:pic>
        <p:nvPicPr>
          <p:cNvPr id="14" name="Picture 13" descr="A close up of a logo&#10;&#10;Description automatically generated">
            <a:extLst>
              <a:ext uri="{FF2B5EF4-FFF2-40B4-BE49-F238E27FC236}">
                <a16:creationId xmlns:a16="http://schemas.microsoft.com/office/drawing/2014/main" id="{10889A84-17DD-4014-8554-05B41F89766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310912" y="4454085"/>
            <a:ext cx="2298869" cy="2622554"/>
          </a:xfrm>
          <a:prstGeom prst="rect">
            <a:avLst/>
          </a:prstGeom>
        </p:spPr>
      </p:pic>
      <p:sp>
        <p:nvSpPr>
          <p:cNvPr id="18" name="Title 1">
            <a:extLst>
              <a:ext uri="{FF2B5EF4-FFF2-40B4-BE49-F238E27FC236}">
                <a16:creationId xmlns:a16="http://schemas.microsoft.com/office/drawing/2014/main" id="{E59E9B22-BED6-4DCB-993B-C7825C3CAABC}"/>
              </a:ext>
            </a:extLst>
          </p:cNvPr>
          <p:cNvSpPr txBox="1">
            <a:spLocks/>
          </p:cNvSpPr>
          <p:nvPr/>
        </p:nvSpPr>
        <p:spPr>
          <a:xfrm>
            <a:off x="240822" y="141375"/>
            <a:ext cx="1855692"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Question</a:t>
            </a:r>
          </a:p>
        </p:txBody>
      </p:sp>
      <p:pic>
        <p:nvPicPr>
          <p:cNvPr id="22" name="Picture 21">
            <a:extLst>
              <a:ext uri="{FF2B5EF4-FFF2-40B4-BE49-F238E27FC236}">
                <a16:creationId xmlns:a16="http://schemas.microsoft.com/office/drawing/2014/main" id="{54BA15B5-27D9-42CF-89C4-42CD679107D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447089">
            <a:off x="6700138" y="1454496"/>
            <a:ext cx="3802848" cy="2531500"/>
          </a:xfrm>
          <a:prstGeom prst="rect">
            <a:avLst/>
          </a:prstGeom>
          <a:ln w="76200">
            <a:solidFill>
              <a:schemeClr val="bg1"/>
            </a:solidFill>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759579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EC509257-9065-4D27-8C50-D012995CC479}"/>
              </a:ext>
            </a:extLst>
          </p:cNvPr>
          <p:cNvSpPr/>
          <p:nvPr/>
        </p:nvSpPr>
        <p:spPr>
          <a:xfrm>
            <a:off x="1614932" y="1175773"/>
            <a:ext cx="9080858" cy="2474259"/>
          </a:xfrm>
          <a:prstGeom prst="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0" name="Picture 39" descr="A picture containing treemap chart&#10;&#10;Description automatically generated">
            <a:extLst>
              <a:ext uri="{FF2B5EF4-FFF2-40B4-BE49-F238E27FC236}">
                <a16:creationId xmlns:a16="http://schemas.microsoft.com/office/drawing/2014/main" id="{5B5E1406-9174-4197-94C5-E9158179BC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09978" y="1446149"/>
            <a:ext cx="2289192" cy="1020147"/>
          </a:xfrm>
          <a:prstGeom prst="rect">
            <a:avLst/>
          </a:prstGeom>
        </p:spPr>
      </p:pic>
      <p:pic>
        <p:nvPicPr>
          <p:cNvPr id="70" name="Picture 69" descr="A close up of a logo&#10;&#10;Description automatically generated">
            <a:extLst>
              <a:ext uri="{FF2B5EF4-FFF2-40B4-BE49-F238E27FC236}">
                <a16:creationId xmlns:a16="http://schemas.microsoft.com/office/drawing/2014/main" id="{E988A52D-AE11-49A0-BBB9-D25237255D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
          <a:stretch/>
        </p:blipFill>
        <p:spPr>
          <a:xfrm>
            <a:off x="10300467" y="4761993"/>
            <a:ext cx="1873996" cy="2096007"/>
          </a:xfrm>
          <a:prstGeom prst="rect">
            <a:avLst/>
          </a:prstGeom>
        </p:spPr>
      </p:pic>
      <p:pic>
        <p:nvPicPr>
          <p:cNvPr id="52" name="Picture 51">
            <a:extLst>
              <a:ext uri="{FF2B5EF4-FFF2-40B4-BE49-F238E27FC236}">
                <a16:creationId xmlns:a16="http://schemas.microsoft.com/office/drawing/2014/main" id="{77398C28-2463-4717-8D1C-A6EC9DC3EF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66055" y="1593460"/>
            <a:ext cx="1816376" cy="1482383"/>
          </a:xfrm>
          <a:prstGeom prst="rect">
            <a:avLst/>
          </a:prstGeom>
        </p:spPr>
      </p:pic>
      <p:pic>
        <p:nvPicPr>
          <p:cNvPr id="54" name="Picture 53">
            <a:extLst>
              <a:ext uri="{FF2B5EF4-FFF2-40B4-BE49-F238E27FC236}">
                <a16:creationId xmlns:a16="http://schemas.microsoft.com/office/drawing/2014/main" id="{B72BAE73-9523-467E-AD93-87E19B104FF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78337" y="2379636"/>
            <a:ext cx="2011825" cy="997599"/>
          </a:xfrm>
          <a:prstGeom prst="rect">
            <a:avLst/>
          </a:prstGeom>
        </p:spPr>
      </p:pic>
      <p:pic>
        <p:nvPicPr>
          <p:cNvPr id="56" name="Picture 55">
            <a:extLst>
              <a:ext uri="{FF2B5EF4-FFF2-40B4-BE49-F238E27FC236}">
                <a16:creationId xmlns:a16="http://schemas.microsoft.com/office/drawing/2014/main" id="{2745263A-3B67-4543-AC55-F1BF2B0661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755066" y="1446150"/>
            <a:ext cx="2229078" cy="839681"/>
          </a:xfrm>
          <a:prstGeom prst="rect">
            <a:avLst/>
          </a:prstGeom>
        </p:spPr>
      </p:pic>
      <p:pic>
        <p:nvPicPr>
          <p:cNvPr id="60" name="Picture 59" descr="Chart, timeline, treemap chart&#10;&#10;Description automatically generated">
            <a:extLst>
              <a:ext uri="{FF2B5EF4-FFF2-40B4-BE49-F238E27FC236}">
                <a16:creationId xmlns:a16="http://schemas.microsoft.com/office/drawing/2014/main" id="{82291A08-D185-40B6-9BB9-6170BD9205F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64148" y="2501830"/>
            <a:ext cx="1946052" cy="907102"/>
          </a:xfrm>
          <a:prstGeom prst="rect">
            <a:avLst/>
          </a:prstGeom>
        </p:spPr>
      </p:pic>
      <p:pic>
        <p:nvPicPr>
          <p:cNvPr id="62" name="Picture 61">
            <a:extLst>
              <a:ext uri="{FF2B5EF4-FFF2-40B4-BE49-F238E27FC236}">
                <a16:creationId xmlns:a16="http://schemas.microsoft.com/office/drawing/2014/main" id="{7DB71286-EEF6-4D2B-AE9A-B68C242262DF}"/>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263027" y="1527442"/>
            <a:ext cx="1829496" cy="1883740"/>
          </a:xfrm>
          <a:prstGeom prst="rect">
            <a:avLst/>
          </a:prstGeom>
        </p:spPr>
      </p:pic>
      <p:cxnSp>
        <p:nvCxnSpPr>
          <p:cNvPr id="20" name="Straight Arrow Connector 19">
            <a:extLst>
              <a:ext uri="{FF2B5EF4-FFF2-40B4-BE49-F238E27FC236}">
                <a16:creationId xmlns:a16="http://schemas.microsoft.com/office/drawing/2014/main" id="{AB73C675-E369-B34A-B089-36927DEE5DA9}"/>
              </a:ext>
            </a:extLst>
          </p:cNvPr>
          <p:cNvCxnSpPr>
            <a:cxnSpLocks/>
          </p:cNvCxnSpPr>
          <p:nvPr/>
        </p:nvCxnSpPr>
        <p:spPr>
          <a:xfrm flipV="1">
            <a:off x="7213669" y="2042334"/>
            <a:ext cx="73023" cy="564109"/>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76D8E3A0-A7E2-E248-80D1-3A8C0D781768}"/>
              </a:ext>
            </a:extLst>
          </p:cNvPr>
          <p:cNvSpPr/>
          <p:nvPr/>
        </p:nvSpPr>
        <p:spPr>
          <a:xfrm>
            <a:off x="4183028" y="1822155"/>
            <a:ext cx="1467145" cy="38708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itle 1">
            <a:extLst>
              <a:ext uri="{FF2B5EF4-FFF2-40B4-BE49-F238E27FC236}">
                <a16:creationId xmlns:a16="http://schemas.microsoft.com/office/drawing/2014/main" id="{D9963159-8B58-6849-AC0E-2DCC9C410197}"/>
              </a:ext>
            </a:extLst>
          </p:cNvPr>
          <p:cNvSpPr txBox="1">
            <a:spLocks/>
          </p:cNvSpPr>
          <p:nvPr/>
        </p:nvSpPr>
        <p:spPr>
          <a:xfrm>
            <a:off x="240821" y="141375"/>
            <a:ext cx="2319499" cy="667522"/>
          </a:xfrm>
          <a:prstGeom prst="rect">
            <a:avLst/>
          </a:prstGeom>
          <a:solidFill>
            <a:schemeClr val="accent2"/>
          </a:solid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r>
              <a:rPr lang="en-GB" dirty="0">
                <a:solidFill>
                  <a:schemeClr val="bg1"/>
                </a:solidFill>
              </a:rPr>
              <a:t>Dashboard</a:t>
            </a:r>
          </a:p>
        </p:txBody>
      </p:sp>
      <p:sp>
        <p:nvSpPr>
          <p:cNvPr id="30" name="Title 1">
            <a:extLst>
              <a:ext uri="{FF2B5EF4-FFF2-40B4-BE49-F238E27FC236}">
                <a16:creationId xmlns:a16="http://schemas.microsoft.com/office/drawing/2014/main" id="{A3CB5484-F036-AB46-8F38-E01455862F0C}"/>
              </a:ext>
            </a:extLst>
          </p:cNvPr>
          <p:cNvSpPr txBox="1">
            <a:spLocks/>
          </p:cNvSpPr>
          <p:nvPr/>
        </p:nvSpPr>
        <p:spPr>
          <a:xfrm>
            <a:off x="8046946" y="2688504"/>
            <a:ext cx="260096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385</a:t>
            </a:r>
            <a:r>
              <a:rPr lang="en-GB" sz="1800" dirty="0">
                <a:solidFill>
                  <a:schemeClr val="tx1">
                    <a:lumMod val="85000"/>
                    <a:lumOff val="15000"/>
                  </a:schemeClr>
                </a:solidFill>
              </a:rPr>
              <a:t>ppm</a:t>
            </a:r>
            <a:endParaRPr lang="en-GB" dirty="0">
              <a:solidFill>
                <a:schemeClr val="tx1">
                  <a:lumMod val="85000"/>
                  <a:lumOff val="15000"/>
                </a:schemeClr>
              </a:solidFill>
            </a:endParaRPr>
          </a:p>
        </p:txBody>
      </p:sp>
      <p:sp>
        <p:nvSpPr>
          <p:cNvPr id="6" name="Title 1">
            <a:extLst>
              <a:ext uri="{FF2B5EF4-FFF2-40B4-BE49-F238E27FC236}">
                <a16:creationId xmlns:a16="http://schemas.microsoft.com/office/drawing/2014/main" id="{F1191713-EAAA-4006-B813-E10A87F791F5}"/>
              </a:ext>
            </a:extLst>
          </p:cNvPr>
          <p:cNvSpPr txBox="1">
            <a:spLocks/>
          </p:cNvSpPr>
          <p:nvPr/>
        </p:nvSpPr>
        <p:spPr>
          <a:xfrm>
            <a:off x="1535041" y="1835322"/>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102 500</a:t>
            </a:r>
          </a:p>
        </p:txBody>
      </p:sp>
      <p:sp>
        <p:nvSpPr>
          <p:cNvPr id="9" name="Title 1">
            <a:extLst>
              <a:ext uri="{FF2B5EF4-FFF2-40B4-BE49-F238E27FC236}">
                <a16:creationId xmlns:a16="http://schemas.microsoft.com/office/drawing/2014/main" id="{A0A0E8C5-382E-4929-9F87-746884B1463C}"/>
              </a:ext>
            </a:extLst>
          </p:cNvPr>
          <p:cNvSpPr txBox="1">
            <a:spLocks/>
          </p:cNvSpPr>
          <p:nvPr/>
        </p:nvSpPr>
        <p:spPr>
          <a:xfrm>
            <a:off x="5879591" y="2864570"/>
            <a:ext cx="267207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dirty="0">
                <a:solidFill>
                  <a:schemeClr val="tx1">
                    <a:lumMod val="85000"/>
                    <a:lumOff val="15000"/>
                  </a:schemeClr>
                </a:solidFill>
              </a:rPr>
              <a:t>28 C</a:t>
            </a:r>
          </a:p>
        </p:txBody>
      </p:sp>
      <p:sp>
        <p:nvSpPr>
          <p:cNvPr id="10" name="Rectangle 9">
            <a:extLst>
              <a:ext uri="{FF2B5EF4-FFF2-40B4-BE49-F238E27FC236}">
                <a16:creationId xmlns:a16="http://schemas.microsoft.com/office/drawing/2014/main" id="{B86265EF-072C-4202-A6F4-73F04EA31EA8}"/>
              </a:ext>
            </a:extLst>
          </p:cNvPr>
          <p:cNvSpPr/>
          <p:nvPr/>
        </p:nvSpPr>
        <p:spPr>
          <a:xfrm>
            <a:off x="4207119" y="2827495"/>
            <a:ext cx="475371" cy="352458"/>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F652624-692E-4C25-A72C-21822173C6E4}"/>
              </a:ext>
            </a:extLst>
          </p:cNvPr>
          <p:cNvSpPr txBox="1">
            <a:spLocks/>
          </p:cNvSpPr>
          <p:nvPr/>
        </p:nvSpPr>
        <p:spPr>
          <a:xfrm>
            <a:off x="4470525" y="2815415"/>
            <a:ext cx="508407"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tx1">
                    <a:lumMod val="85000"/>
                    <a:lumOff val="15000"/>
                  </a:schemeClr>
                </a:solidFill>
              </a:rPr>
              <a:t>1</a:t>
            </a:r>
          </a:p>
        </p:txBody>
      </p:sp>
      <p:sp>
        <p:nvSpPr>
          <p:cNvPr id="12" name="Title 1">
            <a:extLst>
              <a:ext uri="{FF2B5EF4-FFF2-40B4-BE49-F238E27FC236}">
                <a16:creationId xmlns:a16="http://schemas.microsoft.com/office/drawing/2014/main" id="{B7B461AE-F0D3-40DF-B66F-74004A639FBD}"/>
              </a:ext>
            </a:extLst>
          </p:cNvPr>
          <p:cNvSpPr txBox="1">
            <a:spLocks/>
          </p:cNvSpPr>
          <p:nvPr/>
        </p:nvSpPr>
        <p:spPr>
          <a:xfrm>
            <a:off x="3555951" y="1851505"/>
            <a:ext cx="2672079" cy="373024"/>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2000" dirty="0">
                <a:solidFill>
                  <a:schemeClr val="bg1"/>
                </a:solidFill>
              </a:rPr>
              <a:t>710mm</a:t>
            </a:r>
          </a:p>
        </p:txBody>
      </p:sp>
      <p:pic>
        <p:nvPicPr>
          <p:cNvPr id="14" name="Picture 13" descr="A close up of a logo&#10;&#10;Description automatically generated">
            <a:extLst>
              <a:ext uri="{FF2B5EF4-FFF2-40B4-BE49-F238E27FC236}">
                <a16:creationId xmlns:a16="http://schemas.microsoft.com/office/drawing/2014/main" id="{F81F0733-CA9D-41A8-A885-3B7858DFAF7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982492" y="4402165"/>
            <a:ext cx="5217614" cy="2043766"/>
          </a:xfrm>
          <a:prstGeom prst="rect">
            <a:avLst/>
          </a:prstGeom>
        </p:spPr>
      </p:pic>
      <p:sp>
        <p:nvSpPr>
          <p:cNvPr id="43" name="Title 1">
            <a:extLst>
              <a:ext uri="{FF2B5EF4-FFF2-40B4-BE49-F238E27FC236}">
                <a16:creationId xmlns:a16="http://schemas.microsoft.com/office/drawing/2014/main" id="{158D572B-12E8-4CD8-985D-41253F842CAD}"/>
              </a:ext>
            </a:extLst>
          </p:cNvPr>
          <p:cNvSpPr txBox="1">
            <a:spLocks/>
          </p:cNvSpPr>
          <p:nvPr/>
        </p:nvSpPr>
        <p:spPr>
          <a:xfrm>
            <a:off x="2030340" y="5136377"/>
            <a:ext cx="1946939"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nSpc>
                <a:spcPct val="150000"/>
              </a:lnSpc>
            </a:pPr>
            <a:r>
              <a:rPr lang="en-GB" sz="1600" b="0" dirty="0">
                <a:solidFill>
                  <a:schemeClr val="tx1">
                    <a:lumMod val="85000"/>
                    <a:lumOff val="15000"/>
                  </a:schemeClr>
                </a:solidFill>
              </a:rPr>
              <a:t>Power station</a:t>
            </a:r>
          </a:p>
          <a:p>
            <a:pPr>
              <a:lnSpc>
                <a:spcPct val="150000"/>
              </a:lnSpc>
            </a:pPr>
            <a:r>
              <a:rPr lang="en-GB" sz="1600" b="0" dirty="0">
                <a:solidFill>
                  <a:schemeClr val="tx1">
                    <a:lumMod val="85000"/>
                    <a:lumOff val="15000"/>
                  </a:schemeClr>
                </a:solidFill>
              </a:rPr>
              <a:t>Industrial zone</a:t>
            </a:r>
          </a:p>
          <a:p>
            <a:pPr>
              <a:lnSpc>
                <a:spcPct val="150000"/>
              </a:lnSpc>
            </a:pPr>
            <a:r>
              <a:rPr lang="en-GB" sz="1600" b="0" dirty="0">
                <a:solidFill>
                  <a:schemeClr val="tx1">
                    <a:lumMod val="85000"/>
                    <a:lumOff val="15000"/>
                  </a:schemeClr>
                </a:solidFill>
              </a:rPr>
              <a:t>Ocean City</a:t>
            </a:r>
          </a:p>
        </p:txBody>
      </p:sp>
      <p:sp>
        <p:nvSpPr>
          <p:cNvPr id="44" name="Rectangle 43">
            <a:extLst>
              <a:ext uri="{FF2B5EF4-FFF2-40B4-BE49-F238E27FC236}">
                <a16:creationId xmlns:a16="http://schemas.microsoft.com/office/drawing/2014/main" id="{0638E153-8C9D-4953-A674-9C92FEA5E244}"/>
              </a:ext>
            </a:extLst>
          </p:cNvPr>
          <p:cNvSpPr/>
          <p:nvPr/>
        </p:nvSpPr>
        <p:spPr>
          <a:xfrm>
            <a:off x="1755068" y="4823153"/>
            <a:ext cx="374425" cy="30220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4EA04412-DB45-47D4-A50D-7512A4D2A63F}"/>
              </a:ext>
            </a:extLst>
          </p:cNvPr>
          <p:cNvSpPr/>
          <p:nvPr/>
        </p:nvSpPr>
        <p:spPr>
          <a:xfrm>
            <a:off x="1755067" y="5213291"/>
            <a:ext cx="374425" cy="302207"/>
          </a:xfrm>
          <a:prstGeom prst="rect">
            <a:avLst/>
          </a:prstGeom>
          <a:solidFill>
            <a:srgbClr val="EB6F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36715EFB-31F7-4EBC-930C-90170C627765}"/>
              </a:ext>
            </a:extLst>
          </p:cNvPr>
          <p:cNvSpPr/>
          <p:nvPr/>
        </p:nvSpPr>
        <p:spPr>
          <a:xfrm>
            <a:off x="1755066" y="5603429"/>
            <a:ext cx="374425" cy="302207"/>
          </a:xfrm>
          <a:prstGeom prst="rect">
            <a:avLst/>
          </a:prstGeom>
          <a:solidFill>
            <a:srgbClr val="66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8" name="TextBox 77">
            <a:extLst>
              <a:ext uri="{FF2B5EF4-FFF2-40B4-BE49-F238E27FC236}">
                <a16:creationId xmlns:a16="http://schemas.microsoft.com/office/drawing/2014/main" id="{9ECDCCE6-B2E5-49C2-92BD-5FD77C0DF727}"/>
              </a:ext>
            </a:extLst>
          </p:cNvPr>
          <p:cNvSpPr txBox="1"/>
          <p:nvPr/>
        </p:nvSpPr>
        <p:spPr>
          <a:xfrm>
            <a:off x="10942675" y="3730738"/>
            <a:ext cx="1072730" cy="338554"/>
          </a:xfrm>
          <a:prstGeom prst="rect">
            <a:avLst/>
          </a:prstGeom>
          <a:noFill/>
        </p:spPr>
        <p:txBody>
          <a:bodyPr wrap="none" rtlCol="0">
            <a:spAutoFit/>
          </a:bodyPr>
          <a:lstStyle/>
          <a:p>
            <a:r>
              <a:rPr lang="en-GB" sz="1600" b="1" dirty="0"/>
              <a:t>Continue</a:t>
            </a:r>
          </a:p>
        </p:txBody>
      </p:sp>
      <p:sp>
        <p:nvSpPr>
          <p:cNvPr id="4" name="Rectangle 3">
            <a:extLst>
              <a:ext uri="{FF2B5EF4-FFF2-40B4-BE49-F238E27FC236}">
                <a16:creationId xmlns:a16="http://schemas.microsoft.com/office/drawing/2014/main" id="{5C1173A7-8CC4-427B-A594-7AB2F7F2D69A}"/>
              </a:ext>
            </a:extLst>
          </p:cNvPr>
          <p:cNvSpPr/>
          <p:nvPr/>
        </p:nvSpPr>
        <p:spPr>
          <a:xfrm>
            <a:off x="1939636" y="2736653"/>
            <a:ext cx="1897300" cy="578937"/>
          </a:xfrm>
          <a:prstGeom prst="rect">
            <a:avLst/>
          </a:prstGeom>
          <a:solidFill>
            <a:srgbClr val="6EED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latin typeface="+mj-lt"/>
              </a:rPr>
              <a:t>4</a:t>
            </a:r>
          </a:p>
        </p:txBody>
      </p:sp>
      <p:sp>
        <p:nvSpPr>
          <p:cNvPr id="13" name="Title 1">
            <a:extLst>
              <a:ext uri="{FF2B5EF4-FFF2-40B4-BE49-F238E27FC236}">
                <a16:creationId xmlns:a16="http://schemas.microsoft.com/office/drawing/2014/main" id="{EF553AF4-45C3-471E-B3C8-77C6A61E7AB8}"/>
              </a:ext>
            </a:extLst>
          </p:cNvPr>
          <p:cNvSpPr txBox="1">
            <a:spLocks/>
          </p:cNvSpPr>
          <p:nvPr/>
        </p:nvSpPr>
        <p:spPr>
          <a:xfrm>
            <a:off x="7173407" y="2756630"/>
            <a:ext cx="226570" cy="414025"/>
          </a:xfrm>
          <a:prstGeom prst="rect">
            <a:avLst/>
          </a:prstGeom>
          <a:noFill/>
        </p:spPr>
        <p:txBody>
          <a:bodyPr lIns="180000" anchor="ctr" anchorCtr="0"/>
          <a:lst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a:lstStyle>
          <a:p>
            <a:pPr algn="ctr"/>
            <a:r>
              <a:rPr lang="en-GB" sz="1200" dirty="0">
                <a:solidFill>
                  <a:schemeClr val="tx1">
                    <a:lumMod val="85000"/>
                    <a:lumOff val="15000"/>
                  </a:schemeClr>
                </a:solidFill>
              </a:rPr>
              <a:t>o</a:t>
            </a:r>
          </a:p>
        </p:txBody>
      </p:sp>
      <p:pic>
        <p:nvPicPr>
          <p:cNvPr id="17" name="Picture 16">
            <a:extLst>
              <a:ext uri="{FF2B5EF4-FFF2-40B4-BE49-F238E27FC236}">
                <a16:creationId xmlns:a16="http://schemas.microsoft.com/office/drawing/2014/main" id="{6C3B6B96-09BC-4D4F-AFD8-3129A7EBE35C}"/>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043165" y="2101028"/>
            <a:ext cx="390525" cy="257175"/>
          </a:xfrm>
          <a:prstGeom prst="rect">
            <a:avLst/>
          </a:prstGeom>
        </p:spPr>
      </p:pic>
      <p:pic>
        <p:nvPicPr>
          <p:cNvPr id="19" name="Picture 18">
            <a:extLst>
              <a:ext uri="{FF2B5EF4-FFF2-40B4-BE49-F238E27FC236}">
                <a16:creationId xmlns:a16="http://schemas.microsoft.com/office/drawing/2014/main" id="{C37B3A01-A401-49E9-B0AB-3414F4A6A09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06264" y="2456688"/>
            <a:ext cx="342752" cy="225715"/>
          </a:xfrm>
          <a:prstGeom prst="rect">
            <a:avLst/>
          </a:prstGeom>
        </p:spPr>
      </p:pic>
      <p:pic>
        <p:nvPicPr>
          <p:cNvPr id="74" name="Picture 73" descr="A picture containing airplane&#10;&#10;Description automatically generated">
            <a:hlinkClick r:id="rId11" action="ppaction://hlinksldjump"/>
            <a:extLst>
              <a:ext uri="{FF2B5EF4-FFF2-40B4-BE49-F238E27FC236}">
                <a16:creationId xmlns:a16="http://schemas.microsoft.com/office/drawing/2014/main" id="{147C7968-6E68-4B30-B58E-A8645B15DF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750056" y="2569546"/>
            <a:ext cx="1492048" cy="1702131"/>
          </a:xfrm>
          <a:prstGeom prst="rect">
            <a:avLst/>
          </a:prstGeom>
        </p:spPr>
      </p:pic>
      <p:pic>
        <p:nvPicPr>
          <p:cNvPr id="18" name="Picture 17" descr="A close up of a screen&#10;&#10;Description automatically generated">
            <a:extLst>
              <a:ext uri="{FF2B5EF4-FFF2-40B4-BE49-F238E27FC236}">
                <a16:creationId xmlns:a16="http://schemas.microsoft.com/office/drawing/2014/main" id="{056D8C5C-18E1-4D7C-88B9-FCA90B73BBD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151722" y="5162763"/>
            <a:ext cx="166592" cy="142093"/>
          </a:xfrm>
          <a:prstGeom prst="rect">
            <a:avLst/>
          </a:prstGeom>
        </p:spPr>
      </p:pic>
      <p:pic>
        <p:nvPicPr>
          <p:cNvPr id="21" name="Picture 20" descr="A close up of a screen&#10;&#10;Description automatically generated">
            <a:extLst>
              <a:ext uri="{FF2B5EF4-FFF2-40B4-BE49-F238E27FC236}">
                <a16:creationId xmlns:a16="http://schemas.microsoft.com/office/drawing/2014/main" id="{E6D32AF8-37B2-4C83-984D-E024DA4FDDB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28352" y="5420897"/>
            <a:ext cx="166592" cy="142093"/>
          </a:xfrm>
          <a:prstGeom prst="rect">
            <a:avLst/>
          </a:prstGeom>
        </p:spPr>
      </p:pic>
      <p:pic>
        <p:nvPicPr>
          <p:cNvPr id="22" name="Picture 21" descr="A close up of a screen&#10;&#10;Description automatically generated">
            <a:extLst>
              <a:ext uri="{FF2B5EF4-FFF2-40B4-BE49-F238E27FC236}">
                <a16:creationId xmlns:a16="http://schemas.microsoft.com/office/drawing/2014/main" id="{7F6F1CC7-865F-498C-92EE-70A1BEA6FF9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218877" y="5680978"/>
            <a:ext cx="150355" cy="128244"/>
          </a:xfrm>
          <a:prstGeom prst="rect">
            <a:avLst/>
          </a:prstGeom>
        </p:spPr>
      </p:pic>
      <p:pic>
        <p:nvPicPr>
          <p:cNvPr id="23" name="Picture 22" descr="Logo&#10;&#10;Description automatically generated">
            <a:extLst>
              <a:ext uri="{FF2B5EF4-FFF2-40B4-BE49-F238E27FC236}">
                <a16:creationId xmlns:a16="http://schemas.microsoft.com/office/drawing/2014/main" id="{CFF88678-F8B1-48AB-83BD-F06825BD6F1E}"/>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20427" y="5021979"/>
            <a:ext cx="482688" cy="384751"/>
          </a:xfrm>
          <a:prstGeom prst="rect">
            <a:avLst/>
          </a:prstGeom>
        </p:spPr>
      </p:pic>
      <p:pic>
        <p:nvPicPr>
          <p:cNvPr id="24" name="Picture 23" descr="Logo&#10;&#10;Description automatically generated">
            <a:extLst>
              <a:ext uri="{FF2B5EF4-FFF2-40B4-BE49-F238E27FC236}">
                <a16:creationId xmlns:a16="http://schemas.microsoft.com/office/drawing/2014/main" id="{2FFF0662-3CE6-476B-8936-BE4F508EB03A}"/>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186578" y="5603429"/>
            <a:ext cx="305080" cy="397840"/>
          </a:xfrm>
          <a:prstGeom prst="rect">
            <a:avLst/>
          </a:prstGeom>
        </p:spPr>
      </p:pic>
      <p:pic>
        <p:nvPicPr>
          <p:cNvPr id="26" name="Picture 25" descr="Logo&#10;&#10;Description automatically generated">
            <a:extLst>
              <a:ext uri="{FF2B5EF4-FFF2-40B4-BE49-F238E27FC236}">
                <a16:creationId xmlns:a16="http://schemas.microsoft.com/office/drawing/2014/main" id="{C4936133-A9AD-4627-BF0B-06D3743A765B}"/>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897107" y="5482058"/>
            <a:ext cx="305080" cy="397840"/>
          </a:xfrm>
          <a:prstGeom prst="rect">
            <a:avLst/>
          </a:prstGeom>
        </p:spPr>
      </p:pic>
      <p:pic>
        <p:nvPicPr>
          <p:cNvPr id="29" name="Picture 28" descr="A close up of a screen&#10;&#10;Description automatically generated">
            <a:extLst>
              <a:ext uri="{FF2B5EF4-FFF2-40B4-BE49-F238E27FC236}">
                <a16:creationId xmlns:a16="http://schemas.microsoft.com/office/drawing/2014/main" id="{254E1FED-16EE-402E-BE1E-2C757611857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408858" y="5174453"/>
            <a:ext cx="166592" cy="142093"/>
          </a:xfrm>
          <a:prstGeom prst="rect">
            <a:avLst/>
          </a:prstGeom>
        </p:spPr>
      </p:pic>
      <p:pic>
        <p:nvPicPr>
          <p:cNvPr id="31" name="Picture 30" descr="A close up of a screen&#10;&#10;Description automatically generated">
            <a:extLst>
              <a:ext uri="{FF2B5EF4-FFF2-40B4-BE49-F238E27FC236}">
                <a16:creationId xmlns:a16="http://schemas.microsoft.com/office/drawing/2014/main" id="{A1B60AAD-BE35-44EE-8493-C33E3E7B012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476013" y="5692668"/>
            <a:ext cx="150355" cy="128244"/>
          </a:xfrm>
          <a:prstGeom prst="rect">
            <a:avLst/>
          </a:prstGeom>
        </p:spPr>
      </p:pic>
    </p:spTree>
    <p:extLst>
      <p:ext uri="{BB962C8B-B14F-4D97-AF65-F5344CB8AC3E}">
        <p14:creationId xmlns:p14="http://schemas.microsoft.com/office/powerpoint/2010/main" val="3964462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BP Deforestation">
      <a:dk1>
        <a:sysClr val="windowText" lastClr="000000"/>
      </a:dk1>
      <a:lt1>
        <a:sysClr val="window" lastClr="FFFFFF"/>
      </a:lt1>
      <a:dk2>
        <a:srgbClr val="000000"/>
      </a:dk2>
      <a:lt2>
        <a:srgbClr val="F2F2F2"/>
      </a:lt2>
      <a:accent1>
        <a:srgbClr val="19A34A"/>
      </a:accent1>
      <a:accent2>
        <a:srgbClr val="660099"/>
      </a:accent2>
      <a:accent3>
        <a:srgbClr val="FFE600"/>
      </a:accent3>
      <a:accent4>
        <a:srgbClr val="19A34A"/>
      </a:accent4>
      <a:accent5>
        <a:srgbClr val="BFBFBF"/>
      </a:accent5>
      <a:accent6>
        <a:srgbClr val="7F7F7F"/>
      </a:accent6>
      <a:hlink>
        <a:srgbClr val="660099"/>
      </a:hlink>
      <a:folHlink>
        <a:srgbClr val="19A34A"/>
      </a:folHlink>
    </a:clrScheme>
    <a:fontScheme name="BP deforestation">
      <a:majorFont>
        <a:latin typeface="Arial"/>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6351</TotalTime>
  <Words>3967</Words>
  <Application>Microsoft Office PowerPoint</Application>
  <PresentationFormat>Widescreen</PresentationFormat>
  <Paragraphs>562</Paragraphs>
  <Slides>60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60</vt:i4>
      </vt:variant>
    </vt:vector>
  </HeadingPairs>
  <TitlesOfParts>
    <vt:vector size="64" baseType="lpstr">
      <vt:lpstr>Arial</vt:lpstr>
      <vt:lpstr>Arial </vt:lpstr>
      <vt:lpstr>Calibri</vt:lpstr>
      <vt:lpstr>Office Theme</vt:lpstr>
      <vt:lpstr>Carbonia: Sea Level Alert!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bpes.bp.com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julie.fisher@wearefutures.com</dc:creator>
  <cp:keywords/>
  <dc:description/>
  <cp:lastModifiedBy>Lee-Ann Gawley</cp:lastModifiedBy>
  <cp:revision>686</cp:revision>
  <dcterms:created xsi:type="dcterms:W3CDTF">2020-08-29T08:56:03Z</dcterms:created>
  <dcterms:modified xsi:type="dcterms:W3CDTF">2021-02-11T16:44:10Z</dcterms:modified>
  <cp:category/>
</cp:coreProperties>
</file>